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60" r:id="rId2"/>
    <p:sldMasterId id="2147483672" r:id="rId3"/>
    <p:sldMasterId id="2147483684" r:id="rId4"/>
  </p:sldMasterIdLst>
  <p:notesMasterIdLst>
    <p:notesMasterId r:id="rId23"/>
  </p:notesMasterIdLst>
  <p:handoutMasterIdLst>
    <p:handoutMasterId r:id="rId24"/>
  </p:handoutMasterIdLst>
  <p:sldIdLst>
    <p:sldId id="277" r:id="rId5"/>
    <p:sldId id="258" r:id="rId6"/>
    <p:sldId id="259" r:id="rId7"/>
    <p:sldId id="260" r:id="rId8"/>
    <p:sldId id="261" r:id="rId9"/>
    <p:sldId id="288" r:id="rId10"/>
    <p:sldId id="276" r:id="rId11"/>
    <p:sldId id="272" r:id="rId12"/>
    <p:sldId id="273" r:id="rId13"/>
    <p:sldId id="263" r:id="rId14"/>
    <p:sldId id="264" r:id="rId15"/>
    <p:sldId id="265" r:id="rId16"/>
    <p:sldId id="266" r:id="rId17"/>
    <p:sldId id="267" r:id="rId18"/>
    <p:sldId id="283" r:id="rId19"/>
    <p:sldId id="286" r:id="rId20"/>
    <p:sldId id="287" r:id="rId21"/>
    <p:sldId id="280" r:id="rId22"/>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65oC1zI8/Ef72W6Q6qRkdw==" hashData="RwgelTDHq2ybfHyjLxPz0g1ClBQdTs6FNYWllLX294ICI1nEplUFLHOTsyJW7L4MKjIe5VGHTifnn2EvJNqTpQ=="/>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a:srgbClr val="FF00FF"/>
    <a:srgbClr val="00FF00"/>
    <a:srgbClr val="FF0000"/>
    <a:srgbClr val="FFE5E5"/>
    <a:srgbClr val="FFCCCC"/>
    <a:srgbClr val="FF3399"/>
    <a:srgbClr val="FF0066"/>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853" autoAdjust="0"/>
    <p:restoredTop sz="86460" autoAdjust="0"/>
  </p:normalViewPr>
  <p:slideViewPr>
    <p:cSldViewPr>
      <p:cViewPr varScale="1">
        <p:scale>
          <a:sx n="70" d="100"/>
          <a:sy n="70" d="100"/>
        </p:scale>
        <p:origin x="720" y="72"/>
      </p:cViewPr>
      <p:guideLst>
        <p:guide orient="horz" pos="2160"/>
        <p:guide pos="2880"/>
      </p:guideLst>
    </p:cSldViewPr>
  </p:slideViewPr>
  <p:outlineViewPr>
    <p:cViewPr>
      <p:scale>
        <a:sx n="33" d="100"/>
        <a:sy n="33" d="100"/>
      </p:scale>
      <p:origin x="19" y="5386"/>
    </p:cViewPr>
  </p:outlineViewPr>
  <p:notesTextViewPr>
    <p:cViewPr>
      <p:scale>
        <a:sx n="100" d="100"/>
        <a:sy n="100" d="100"/>
      </p:scale>
      <p:origin x="0" y="0"/>
    </p:cViewPr>
  </p:notesTextViewPr>
  <p:sorterViewPr>
    <p:cViewPr>
      <p:scale>
        <a:sx n="112" d="100"/>
        <a:sy n="112" d="100"/>
      </p:scale>
      <p:origin x="0" y="0"/>
    </p:cViewPr>
  </p:sorterViewPr>
  <p:notesViewPr>
    <p:cSldViewPr showGuides="1">
      <p:cViewPr varScale="1">
        <p:scale>
          <a:sx n="50" d="100"/>
          <a:sy n="50" d="100"/>
        </p:scale>
        <p:origin x="2892" y="3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C75353-43E1-4BE9-BE92-3DE223203E21}" type="doc">
      <dgm:prSet loTypeId="urn:microsoft.com/office/officeart/2005/8/layout/process1" loCatId="process" qsTypeId="urn:microsoft.com/office/officeart/2005/8/quickstyle/simple1" qsCatId="simple" csTypeId="urn:microsoft.com/office/officeart/2005/8/colors/accent1_2" csCatId="accent1" phldr="1"/>
      <dgm:spPr/>
    </dgm:pt>
    <dgm:pt modelId="{8C6B185C-6583-47C7-B4D2-6FC6AB0CC46E}">
      <dgm:prSet phldrT="[Text]" custT="1"/>
      <dgm:spPr/>
      <dgm:t>
        <a:bodyPr/>
        <a:lstStyle/>
        <a:p>
          <a:r>
            <a:rPr lang="en-US" sz="2000" dirty="0" smtClean="0"/>
            <a:t>Plan Risk Management</a:t>
          </a:r>
          <a:endParaRPr lang="en-US" sz="2000" dirty="0"/>
        </a:p>
      </dgm:t>
    </dgm:pt>
    <dgm:pt modelId="{44EA3547-AC6C-44A8-9F35-3FD2D2D7C432}" type="parTrans" cxnId="{7EDA97E2-F7D1-4379-9F9B-2A2B6E79BB25}">
      <dgm:prSet/>
      <dgm:spPr/>
      <dgm:t>
        <a:bodyPr/>
        <a:lstStyle/>
        <a:p>
          <a:endParaRPr lang="en-US"/>
        </a:p>
      </dgm:t>
    </dgm:pt>
    <dgm:pt modelId="{DD25A6A7-F2BB-4D64-88C9-9B49DCC71F89}" type="sibTrans" cxnId="{7EDA97E2-F7D1-4379-9F9B-2A2B6E79BB25}">
      <dgm:prSet/>
      <dgm:spPr/>
      <dgm:t>
        <a:bodyPr/>
        <a:lstStyle/>
        <a:p>
          <a:endParaRPr lang="en-US"/>
        </a:p>
      </dgm:t>
    </dgm:pt>
    <dgm:pt modelId="{870E4CAF-3E4E-4408-AFA6-8F8D06D1CDBD}">
      <dgm:prSet phldrT="[Text]" custT="1"/>
      <dgm:spPr/>
      <dgm:t>
        <a:bodyPr/>
        <a:lstStyle/>
        <a:p>
          <a:pPr algn="l"/>
          <a:r>
            <a:rPr lang="en-US" sz="2000" dirty="0" smtClean="0"/>
            <a:t>- Risk Management Plan</a:t>
          </a:r>
          <a:endParaRPr lang="en-US" sz="2000" dirty="0"/>
        </a:p>
      </dgm:t>
    </dgm:pt>
    <dgm:pt modelId="{A5A1B50A-D29B-48C7-A367-239808F5D386}" type="parTrans" cxnId="{F8DB7E5A-58EC-4828-9DB8-151BDA511E6D}">
      <dgm:prSet/>
      <dgm:spPr/>
      <dgm:t>
        <a:bodyPr/>
        <a:lstStyle/>
        <a:p>
          <a:endParaRPr lang="en-US"/>
        </a:p>
      </dgm:t>
    </dgm:pt>
    <dgm:pt modelId="{2090BFCC-DA54-4F9E-95CF-5EE1EBA2A6CB}" type="sibTrans" cxnId="{F8DB7E5A-58EC-4828-9DB8-151BDA511E6D}">
      <dgm:prSet/>
      <dgm:spPr/>
      <dgm:t>
        <a:bodyPr/>
        <a:lstStyle/>
        <a:p>
          <a:endParaRPr lang="en-US"/>
        </a:p>
      </dgm:t>
    </dgm:pt>
    <dgm:pt modelId="{BC99F0E5-FD24-44CA-A2C8-7C71AD74C94A}" type="pres">
      <dgm:prSet presAssocID="{FDC75353-43E1-4BE9-BE92-3DE223203E21}" presName="Name0" presStyleCnt="0">
        <dgm:presLayoutVars>
          <dgm:dir/>
          <dgm:resizeHandles val="exact"/>
        </dgm:presLayoutVars>
      </dgm:prSet>
      <dgm:spPr/>
    </dgm:pt>
    <dgm:pt modelId="{FE898AEB-D0CF-4F9F-AE69-D7C6D01BE8E9}" type="pres">
      <dgm:prSet presAssocID="{8C6B185C-6583-47C7-B4D2-6FC6AB0CC46E}" presName="node" presStyleLbl="node1" presStyleIdx="0" presStyleCnt="2" custScaleX="41035" custLinFactNeighborX="-745">
        <dgm:presLayoutVars>
          <dgm:bulletEnabled val="1"/>
        </dgm:presLayoutVars>
      </dgm:prSet>
      <dgm:spPr/>
      <dgm:t>
        <a:bodyPr/>
        <a:lstStyle/>
        <a:p>
          <a:endParaRPr lang="en-US"/>
        </a:p>
      </dgm:t>
    </dgm:pt>
    <dgm:pt modelId="{286F30A0-5D74-41AA-A502-014106C0E1D1}" type="pres">
      <dgm:prSet presAssocID="{DD25A6A7-F2BB-4D64-88C9-9B49DCC71F89}" presName="sibTrans" presStyleLbl="sibTrans2D1" presStyleIdx="0" presStyleCnt="1" custScaleX="95429" custScaleY="66667"/>
      <dgm:spPr/>
      <dgm:t>
        <a:bodyPr/>
        <a:lstStyle/>
        <a:p>
          <a:endParaRPr lang="en-US"/>
        </a:p>
      </dgm:t>
    </dgm:pt>
    <dgm:pt modelId="{6B9523BE-624C-4F04-AA39-C1A0DB2E6E61}" type="pres">
      <dgm:prSet presAssocID="{DD25A6A7-F2BB-4D64-88C9-9B49DCC71F89}" presName="connectorText" presStyleLbl="sibTrans2D1" presStyleIdx="0" presStyleCnt="1"/>
      <dgm:spPr/>
      <dgm:t>
        <a:bodyPr/>
        <a:lstStyle/>
        <a:p>
          <a:endParaRPr lang="en-US"/>
        </a:p>
      </dgm:t>
    </dgm:pt>
    <dgm:pt modelId="{A18CB558-A546-4D96-A142-FFD541E4769C}" type="pres">
      <dgm:prSet presAssocID="{870E4CAF-3E4E-4408-AFA6-8F8D06D1CDBD}" presName="node" presStyleLbl="node1" presStyleIdx="1" presStyleCnt="2" custScaleX="110714">
        <dgm:presLayoutVars>
          <dgm:bulletEnabled val="1"/>
        </dgm:presLayoutVars>
      </dgm:prSet>
      <dgm:spPr/>
      <dgm:t>
        <a:bodyPr/>
        <a:lstStyle/>
        <a:p>
          <a:endParaRPr lang="en-US"/>
        </a:p>
      </dgm:t>
    </dgm:pt>
  </dgm:ptLst>
  <dgm:cxnLst>
    <dgm:cxn modelId="{2EA9AB12-DDDD-4911-9B67-09F224B0375F}" type="presOf" srcId="{8C6B185C-6583-47C7-B4D2-6FC6AB0CC46E}" destId="{FE898AEB-D0CF-4F9F-AE69-D7C6D01BE8E9}" srcOrd="0" destOrd="0" presId="urn:microsoft.com/office/officeart/2005/8/layout/process1"/>
    <dgm:cxn modelId="{1E43D1CE-0731-4997-8544-A3ED430562A8}" type="presOf" srcId="{DD25A6A7-F2BB-4D64-88C9-9B49DCC71F89}" destId="{6B9523BE-624C-4F04-AA39-C1A0DB2E6E61}" srcOrd="1" destOrd="0" presId="urn:microsoft.com/office/officeart/2005/8/layout/process1"/>
    <dgm:cxn modelId="{C34662B3-A3F1-412C-97D2-3F480D6CE20C}" type="presOf" srcId="{870E4CAF-3E4E-4408-AFA6-8F8D06D1CDBD}" destId="{A18CB558-A546-4D96-A142-FFD541E4769C}" srcOrd="0" destOrd="0" presId="urn:microsoft.com/office/officeart/2005/8/layout/process1"/>
    <dgm:cxn modelId="{ED304C4B-F07B-4578-8B7D-8A349BA7F36D}" type="presOf" srcId="{FDC75353-43E1-4BE9-BE92-3DE223203E21}" destId="{BC99F0E5-FD24-44CA-A2C8-7C71AD74C94A}" srcOrd="0" destOrd="0" presId="urn:microsoft.com/office/officeart/2005/8/layout/process1"/>
    <dgm:cxn modelId="{F8DB7E5A-58EC-4828-9DB8-151BDA511E6D}" srcId="{FDC75353-43E1-4BE9-BE92-3DE223203E21}" destId="{870E4CAF-3E4E-4408-AFA6-8F8D06D1CDBD}" srcOrd="1" destOrd="0" parTransId="{A5A1B50A-D29B-48C7-A367-239808F5D386}" sibTransId="{2090BFCC-DA54-4F9E-95CF-5EE1EBA2A6CB}"/>
    <dgm:cxn modelId="{7EDA97E2-F7D1-4379-9F9B-2A2B6E79BB25}" srcId="{FDC75353-43E1-4BE9-BE92-3DE223203E21}" destId="{8C6B185C-6583-47C7-B4D2-6FC6AB0CC46E}" srcOrd="0" destOrd="0" parTransId="{44EA3547-AC6C-44A8-9F35-3FD2D2D7C432}" sibTransId="{DD25A6A7-F2BB-4D64-88C9-9B49DCC71F89}"/>
    <dgm:cxn modelId="{C0FF8AFA-52D0-42DD-8DC5-546144F154E3}" type="presOf" srcId="{DD25A6A7-F2BB-4D64-88C9-9B49DCC71F89}" destId="{286F30A0-5D74-41AA-A502-014106C0E1D1}" srcOrd="0" destOrd="0" presId="urn:microsoft.com/office/officeart/2005/8/layout/process1"/>
    <dgm:cxn modelId="{DD020733-BFCC-4DEC-BCF2-B51FF2F81BDE}" type="presParOf" srcId="{BC99F0E5-FD24-44CA-A2C8-7C71AD74C94A}" destId="{FE898AEB-D0CF-4F9F-AE69-D7C6D01BE8E9}" srcOrd="0" destOrd="0" presId="urn:microsoft.com/office/officeart/2005/8/layout/process1"/>
    <dgm:cxn modelId="{B9947361-39CA-4B11-9654-11A4B3BA74F7}" type="presParOf" srcId="{BC99F0E5-FD24-44CA-A2C8-7C71AD74C94A}" destId="{286F30A0-5D74-41AA-A502-014106C0E1D1}" srcOrd="1" destOrd="0" presId="urn:microsoft.com/office/officeart/2005/8/layout/process1"/>
    <dgm:cxn modelId="{3D80A386-8814-4610-A653-A1DAC4A236F0}" type="presParOf" srcId="{286F30A0-5D74-41AA-A502-014106C0E1D1}" destId="{6B9523BE-624C-4F04-AA39-C1A0DB2E6E61}" srcOrd="0" destOrd="0" presId="urn:microsoft.com/office/officeart/2005/8/layout/process1"/>
    <dgm:cxn modelId="{C8EA61C3-DABC-461C-9395-6EA9CD9D3F92}" type="presParOf" srcId="{BC99F0E5-FD24-44CA-A2C8-7C71AD74C94A}" destId="{A18CB558-A546-4D96-A142-FFD541E4769C}"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C75353-43E1-4BE9-BE92-3DE223203E21}" type="doc">
      <dgm:prSet loTypeId="urn:microsoft.com/office/officeart/2005/8/layout/process1" loCatId="process" qsTypeId="urn:microsoft.com/office/officeart/2005/8/quickstyle/simple1" qsCatId="simple" csTypeId="urn:microsoft.com/office/officeart/2005/8/colors/accent1_2" csCatId="accent1" phldr="1"/>
      <dgm:spPr/>
    </dgm:pt>
    <dgm:pt modelId="{8C6B185C-6583-47C7-B4D2-6FC6AB0CC46E}">
      <dgm:prSet phldrT="[Text]" custT="1"/>
      <dgm:spPr/>
      <dgm:t>
        <a:bodyPr/>
        <a:lstStyle/>
        <a:p>
          <a:r>
            <a:rPr lang="en-US" sz="2000" dirty="0" smtClean="0"/>
            <a:t>Identify Risks</a:t>
          </a:r>
          <a:endParaRPr lang="en-US" sz="2000" dirty="0"/>
        </a:p>
      </dgm:t>
    </dgm:pt>
    <dgm:pt modelId="{44EA3547-AC6C-44A8-9F35-3FD2D2D7C432}" type="parTrans" cxnId="{7EDA97E2-F7D1-4379-9F9B-2A2B6E79BB25}">
      <dgm:prSet/>
      <dgm:spPr/>
      <dgm:t>
        <a:bodyPr/>
        <a:lstStyle/>
        <a:p>
          <a:endParaRPr lang="en-US"/>
        </a:p>
      </dgm:t>
    </dgm:pt>
    <dgm:pt modelId="{DD25A6A7-F2BB-4D64-88C9-9B49DCC71F89}" type="sibTrans" cxnId="{7EDA97E2-F7D1-4379-9F9B-2A2B6E79BB25}">
      <dgm:prSet/>
      <dgm:spPr/>
      <dgm:t>
        <a:bodyPr/>
        <a:lstStyle/>
        <a:p>
          <a:endParaRPr lang="en-US"/>
        </a:p>
      </dgm:t>
    </dgm:pt>
    <dgm:pt modelId="{870E4CAF-3E4E-4408-AFA6-8F8D06D1CDBD}">
      <dgm:prSet phldrT="[Text]" custT="1"/>
      <dgm:spPr/>
      <dgm:t>
        <a:bodyPr/>
        <a:lstStyle/>
        <a:p>
          <a:pPr algn="l">
            <a:lnSpc>
              <a:spcPts val="2000"/>
            </a:lnSpc>
            <a:spcAft>
              <a:spcPts val="0"/>
            </a:spcAft>
          </a:pPr>
          <a:r>
            <a:rPr lang="en-US" sz="2000" dirty="0" smtClean="0"/>
            <a:t>- Risk Register</a:t>
          </a:r>
          <a:endParaRPr lang="en-US" sz="2000" dirty="0"/>
        </a:p>
      </dgm:t>
    </dgm:pt>
    <dgm:pt modelId="{A5A1B50A-D29B-48C7-A367-239808F5D386}" type="parTrans" cxnId="{F8DB7E5A-58EC-4828-9DB8-151BDA511E6D}">
      <dgm:prSet/>
      <dgm:spPr/>
      <dgm:t>
        <a:bodyPr/>
        <a:lstStyle/>
        <a:p>
          <a:endParaRPr lang="en-US"/>
        </a:p>
      </dgm:t>
    </dgm:pt>
    <dgm:pt modelId="{2090BFCC-DA54-4F9E-95CF-5EE1EBA2A6CB}" type="sibTrans" cxnId="{F8DB7E5A-58EC-4828-9DB8-151BDA511E6D}">
      <dgm:prSet/>
      <dgm:spPr/>
      <dgm:t>
        <a:bodyPr/>
        <a:lstStyle/>
        <a:p>
          <a:endParaRPr lang="en-US"/>
        </a:p>
      </dgm:t>
    </dgm:pt>
    <dgm:pt modelId="{BC99F0E5-FD24-44CA-A2C8-7C71AD74C94A}" type="pres">
      <dgm:prSet presAssocID="{FDC75353-43E1-4BE9-BE92-3DE223203E21}" presName="Name0" presStyleCnt="0">
        <dgm:presLayoutVars>
          <dgm:dir/>
          <dgm:resizeHandles val="exact"/>
        </dgm:presLayoutVars>
      </dgm:prSet>
      <dgm:spPr/>
    </dgm:pt>
    <dgm:pt modelId="{FE898AEB-D0CF-4F9F-AE69-D7C6D01BE8E9}" type="pres">
      <dgm:prSet presAssocID="{8C6B185C-6583-47C7-B4D2-6FC6AB0CC46E}" presName="node" presStyleLbl="node1" presStyleIdx="0" presStyleCnt="2" custScaleX="41035" custLinFactNeighborY="-1634">
        <dgm:presLayoutVars>
          <dgm:bulletEnabled val="1"/>
        </dgm:presLayoutVars>
      </dgm:prSet>
      <dgm:spPr/>
      <dgm:t>
        <a:bodyPr/>
        <a:lstStyle/>
        <a:p>
          <a:endParaRPr lang="en-US"/>
        </a:p>
      </dgm:t>
    </dgm:pt>
    <dgm:pt modelId="{286F30A0-5D74-41AA-A502-014106C0E1D1}" type="pres">
      <dgm:prSet presAssocID="{DD25A6A7-F2BB-4D64-88C9-9B49DCC71F89}" presName="sibTrans" presStyleLbl="sibTrans2D1" presStyleIdx="0" presStyleCnt="1" custScaleX="95666" custScaleY="66667"/>
      <dgm:spPr/>
      <dgm:t>
        <a:bodyPr/>
        <a:lstStyle/>
        <a:p>
          <a:endParaRPr lang="en-US"/>
        </a:p>
      </dgm:t>
    </dgm:pt>
    <dgm:pt modelId="{6B9523BE-624C-4F04-AA39-C1A0DB2E6E61}" type="pres">
      <dgm:prSet presAssocID="{DD25A6A7-F2BB-4D64-88C9-9B49DCC71F89}" presName="connectorText" presStyleLbl="sibTrans2D1" presStyleIdx="0" presStyleCnt="1"/>
      <dgm:spPr/>
      <dgm:t>
        <a:bodyPr/>
        <a:lstStyle/>
        <a:p>
          <a:endParaRPr lang="en-US"/>
        </a:p>
      </dgm:t>
    </dgm:pt>
    <dgm:pt modelId="{A18CB558-A546-4D96-A142-FFD541E4769C}" type="pres">
      <dgm:prSet presAssocID="{870E4CAF-3E4E-4408-AFA6-8F8D06D1CDBD}" presName="node" presStyleLbl="node1" presStyleIdx="1" presStyleCnt="2" custScaleX="110714" custLinFactNeighborY="1634">
        <dgm:presLayoutVars>
          <dgm:bulletEnabled val="1"/>
        </dgm:presLayoutVars>
      </dgm:prSet>
      <dgm:spPr/>
      <dgm:t>
        <a:bodyPr/>
        <a:lstStyle/>
        <a:p>
          <a:endParaRPr lang="en-US"/>
        </a:p>
      </dgm:t>
    </dgm:pt>
  </dgm:ptLst>
  <dgm:cxnLst>
    <dgm:cxn modelId="{DCF1B915-7A8D-40C3-BBBE-8DA096128F63}" type="presOf" srcId="{DD25A6A7-F2BB-4D64-88C9-9B49DCC71F89}" destId="{6B9523BE-624C-4F04-AA39-C1A0DB2E6E61}" srcOrd="1" destOrd="0" presId="urn:microsoft.com/office/officeart/2005/8/layout/process1"/>
    <dgm:cxn modelId="{BA2BE064-200C-4224-B849-F7F1A386C10B}" type="presOf" srcId="{870E4CAF-3E4E-4408-AFA6-8F8D06D1CDBD}" destId="{A18CB558-A546-4D96-A142-FFD541E4769C}" srcOrd="0" destOrd="0" presId="urn:microsoft.com/office/officeart/2005/8/layout/process1"/>
    <dgm:cxn modelId="{C07139FC-D6F1-40A8-AEF1-D566D212504C}" type="presOf" srcId="{FDC75353-43E1-4BE9-BE92-3DE223203E21}" destId="{BC99F0E5-FD24-44CA-A2C8-7C71AD74C94A}" srcOrd="0" destOrd="0" presId="urn:microsoft.com/office/officeart/2005/8/layout/process1"/>
    <dgm:cxn modelId="{CBBB03CE-94D5-488D-95BE-CBED09D03660}" type="presOf" srcId="{DD25A6A7-F2BB-4D64-88C9-9B49DCC71F89}" destId="{286F30A0-5D74-41AA-A502-014106C0E1D1}" srcOrd="0" destOrd="0" presId="urn:microsoft.com/office/officeart/2005/8/layout/process1"/>
    <dgm:cxn modelId="{5F489D7D-AF2C-44F0-A8EF-0814A8EFA8A0}" type="presOf" srcId="{8C6B185C-6583-47C7-B4D2-6FC6AB0CC46E}" destId="{FE898AEB-D0CF-4F9F-AE69-D7C6D01BE8E9}" srcOrd="0" destOrd="0" presId="urn:microsoft.com/office/officeart/2005/8/layout/process1"/>
    <dgm:cxn modelId="{F8DB7E5A-58EC-4828-9DB8-151BDA511E6D}" srcId="{FDC75353-43E1-4BE9-BE92-3DE223203E21}" destId="{870E4CAF-3E4E-4408-AFA6-8F8D06D1CDBD}" srcOrd="1" destOrd="0" parTransId="{A5A1B50A-D29B-48C7-A367-239808F5D386}" sibTransId="{2090BFCC-DA54-4F9E-95CF-5EE1EBA2A6CB}"/>
    <dgm:cxn modelId="{7EDA97E2-F7D1-4379-9F9B-2A2B6E79BB25}" srcId="{FDC75353-43E1-4BE9-BE92-3DE223203E21}" destId="{8C6B185C-6583-47C7-B4D2-6FC6AB0CC46E}" srcOrd="0" destOrd="0" parTransId="{44EA3547-AC6C-44A8-9F35-3FD2D2D7C432}" sibTransId="{DD25A6A7-F2BB-4D64-88C9-9B49DCC71F89}"/>
    <dgm:cxn modelId="{A65B2BEF-2B9A-4401-9B0C-02DF1A16C962}" type="presParOf" srcId="{BC99F0E5-FD24-44CA-A2C8-7C71AD74C94A}" destId="{FE898AEB-D0CF-4F9F-AE69-D7C6D01BE8E9}" srcOrd="0" destOrd="0" presId="urn:microsoft.com/office/officeart/2005/8/layout/process1"/>
    <dgm:cxn modelId="{D86D5904-690E-4D98-BB76-FA6C788A6DAC}" type="presParOf" srcId="{BC99F0E5-FD24-44CA-A2C8-7C71AD74C94A}" destId="{286F30A0-5D74-41AA-A502-014106C0E1D1}" srcOrd="1" destOrd="0" presId="urn:microsoft.com/office/officeart/2005/8/layout/process1"/>
    <dgm:cxn modelId="{8810C034-71E7-4184-BCE8-B97BA2B0D5B8}" type="presParOf" srcId="{286F30A0-5D74-41AA-A502-014106C0E1D1}" destId="{6B9523BE-624C-4F04-AA39-C1A0DB2E6E61}" srcOrd="0" destOrd="0" presId="urn:microsoft.com/office/officeart/2005/8/layout/process1"/>
    <dgm:cxn modelId="{5812138D-3D5D-4614-964C-58A4CFE488AC}" type="presParOf" srcId="{BC99F0E5-FD24-44CA-A2C8-7C71AD74C94A}" destId="{A18CB558-A546-4D96-A142-FFD541E4769C}" srcOrd="2"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C75353-43E1-4BE9-BE92-3DE223203E21}" type="doc">
      <dgm:prSet loTypeId="urn:microsoft.com/office/officeart/2005/8/layout/process1" loCatId="process" qsTypeId="urn:microsoft.com/office/officeart/2005/8/quickstyle/simple1" qsCatId="simple" csTypeId="urn:microsoft.com/office/officeart/2005/8/colors/accent1_2" csCatId="accent1" phldr="1"/>
      <dgm:spPr/>
    </dgm:pt>
    <dgm:pt modelId="{8C6B185C-6583-47C7-B4D2-6FC6AB0CC46E}">
      <dgm:prSet phldrT="[Text]" custT="1"/>
      <dgm:spPr/>
      <dgm:t>
        <a:bodyPr/>
        <a:lstStyle/>
        <a:p>
          <a:r>
            <a:rPr lang="en-US" sz="2000" dirty="0" smtClean="0"/>
            <a:t>Perform Qualitative Analysis</a:t>
          </a:r>
          <a:endParaRPr lang="en-US" sz="2000" dirty="0"/>
        </a:p>
      </dgm:t>
    </dgm:pt>
    <dgm:pt modelId="{44EA3547-AC6C-44A8-9F35-3FD2D2D7C432}" type="parTrans" cxnId="{7EDA97E2-F7D1-4379-9F9B-2A2B6E79BB25}">
      <dgm:prSet/>
      <dgm:spPr/>
      <dgm:t>
        <a:bodyPr/>
        <a:lstStyle/>
        <a:p>
          <a:endParaRPr lang="en-US"/>
        </a:p>
      </dgm:t>
    </dgm:pt>
    <dgm:pt modelId="{DD25A6A7-F2BB-4D64-88C9-9B49DCC71F89}" type="sibTrans" cxnId="{7EDA97E2-F7D1-4379-9F9B-2A2B6E79BB25}">
      <dgm:prSet/>
      <dgm:spPr/>
      <dgm:t>
        <a:bodyPr/>
        <a:lstStyle/>
        <a:p>
          <a:endParaRPr lang="en-US"/>
        </a:p>
      </dgm:t>
    </dgm:pt>
    <dgm:pt modelId="{870E4CAF-3E4E-4408-AFA6-8F8D06D1CDBD}">
      <dgm:prSet phldrT="[Text]" custT="1"/>
      <dgm:spPr/>
      <dgm:t>
        <a:bodyPr/>
        <a:lstStyle/>
        <a:p>
          <a:pPr algn="l"/>
          <a:r>
            <a:rPr lang="en-US" sz="2000" dirty="0" smtClean="0"/>
            <a:t>-Risk Register update</a:t>
          </a:r>
          <a:endParaRPr lang="en-US" sz="2000" dirty="0"/>
        </a:p>
      </dgm:t>
    </dgm:pt>
    <dgm:pt modelId="{A5A1B50A-D29B-48C7-A367-239808F5D386}" type="parTrans" cxnId="{F8DB7E5A-58EC-4828-9DB8-151BDA511E6D}">
      <dgm:prSet/>
      <dgm:spPr/>
      <dgm:t>
        <a:bodyPr/>
        <a:lstStyle/>
        <a:p>
          <a:endParaRPr lang="en-US"/>
        </a:p>
      </dgm:t>
    </dgm:pt>
    <dgm:pt modelId="{2090BFCC-DA54-4F9E-95CF-5EE1EBA2A6CB}" type="sibTrans" cxnId="{F8DB7E5A-58EC-4828-9DB8-151BDA511E6D}">
      <dgm:prSet/>
      <dgm:spPr/>
      <dgm:t>
        <a:bodyPr/>
        <a:lstStyle/>
        <a:p>
          <a:endParaRPr lang="en-US"/>
        </a:p>
      </dgm:t>
    </dgm:pt>
    <dgm:pt modelId="{BC99F0E5-FD24-44CA-A2C8-7C71AD74C94A}" type="pres">
      <dgm:prSet presAssocID="{FDC75353-43E1-4BE9-BE92-3DE223203E21}" presName="Name0" presStyleCnt="0">
        <dgm:presLayoutVars>
          <dgm:dir/>
          <dgm:resizeHandles val="exact"/>
        </dgm:presLayoutVars>
      </dgm:prSet>
      <dgm:spPr/>
    </dgm:pt>
    <dgm:pt modelId="{FE898AEB-D0CF-4F9F-AE69-D7C6D01BE8E9}" type="pres">
      <dgm:prSet presAssocID="{8C6B185C-6583-47C7-B4D2-6FC6AB0CC46E}" presName="node" presStyleLbl="node1" presStyleIdx="0" presStyleCnt="2" custScaleX="41035" custLinFactNeighborX="-759">
        <dgm:presLayoutVars>
          <dgm:bulletEnabled val="1"/>
        </dgm:presLayoutVars>
      </dgm:prSet>
      <dgm:spPr/>
      <dgm:t>
        <a:bodyPr/>
        <a:lstStyle/>
        <a:p>
          <a:endParaRPr lang="en-US"/>
        </a:p>
      </dgm:t>
    </dgm:pt>
    <dgm:pt modelId="{286F30A0-5D74-41AA-A502-014106C0E1D1}" type="pres">
      <dgm:prSet presAssocID="{DD25A6A7-F2BB-4D64-88C9-9B49DCC71F89}" presName="sibTrans" presStyleLbl="sibTrans2D1" presStyleIdx="0" presStyleCnt="1" custScaleX="95429" custScaleY="66667"/>
      <dgm:spPr/>
      <dgm:t>
        <a:bodyPr/>
        <a:lstStyle/>
        <a:p>
          <a:endParaRPr lang="en-US"/>
        </a:p>
      </dgm:t>
    </dgm:pt>
    <dgm:pt modelId="{6B9523BE-624C-4F04-AA39-C1A0DB2E6E61}" type="pres">
      <dgm:prSet presAssocID="{DD25A6A7-F2BB-4D64-88C9-9B49DCC71F89}" presName="connectorText" presStyleLbl="sibTrans2D1" presStyleIdx="0" presStyleCnt="1"/>
      <dgm:spPr/>
      <dgm:t>
        <a:bodyPr/>
        <a:lstStyle/>
        <a:p>
          <a:endParaRPr lang="en-US"/>
        </a:p>
      </dgm:t>
    </dgm:pt>
    <dgm:pt modelId="{A18CB558-A546-4D96-A142-FFD541E4769C}" type="pres">
      <dgm:prSet presAssocID="{870E4CAF-3E4E-4408-AFA6-8F8D06D1CDBD}" presName="node" presStyleLbl="node1" presStyleIdx="1" presStyleCnt="2" custScaleX="110714">
        <dgm:presLayoutVars>
          <dgm:bulletEnabled val="1"/>
        </dgm:presLayoutVars>
      </dgm:prSet>
      <dgm:spPr/>
      <dgm:t>
        <a:bodyPr/>
        <a:lstStyle/>
        <a:p>
          <a:endParaRPr lang="en-US"/>
        </a:p>
      </dgm:t>
    </dgm:pt>
  </dgm:ptLst>
  <dgm:cxnLst>
    <dgm:cxn modelId="{FA1253B9-7667-4764-A5CA-C7460CBAFF99}" type="presOf" srcId="{8C6B185C-6583-47C7-B4D2-6FC6AB0CC46E}" destId="{FE898AEB-D0CF-4F9F-AE69-D7C6D01BE8E9}" srcOrd="0" destOrd="0" presId="urn:microsoft.com/office/officeart/2005/8/layout/process1"/>
    <dgm:cxn modelId="{DBA8D912-21B8-43D8-A6AB-84E00A8D0663}" type="presOf" srcId="{DD25A6A7-F2BB-4D64-88C9-9B49DCC71F89}" destId="{286F30A0-5D74-41AA-A502-014106C0E1D1}" srcOrd="0" destOrd="0" presId="urn:microsoft.com/office/officeart/2005/8/layout/process1"/>
    <dgm:cxn modelId="{5CD43B3D-A418-48D0-8AC3-CAC68760713C}" type="presOf" srcId="{870E4CAF-3E4E-4408-AFA6-8F8D06D1CDBD}" destId="{A18CB558-A546-4D96-A142-FFD541E4769C}" srcOrd="0" destOrd="0" presId="urn:microsoft.com/office/officeart/2005/8/layout/process1"/>
    <dgm:cxn modelId="{F8DB7E5A-58EC-4828-9DB8-151BDA511E6D}" srcId="{FDC75353-43E1-4BE9-BE92-3DE223203E21}" destId="{870E4CAF-3E4E-4408-AFA6-8F8D06D1CDBD}" srcOrd="1" destOrd="0" parTransId="{A5A1B50A-D29B-48C7-A367-239808F5D386}" sibTransId="{2090BFCC-DA54-4F9E-95CF-5EE1EBA2A6CB}"/>
    <dgm:cxn modelId="{E1DC4049-ADCB-452B-B728-403096E5236E}" type="presOf" srcId="{FDC75353-43E1-4BE9-BE92-3DE223203E21}" destId="{BC99F0E5-FD24-44CA-A2C8-7C71AD74C94A}" srcOrd="0" destOrd="0" presId="urn:microsoft.com/office/officeart/2005/8/layout/process1"/>
    <dgm:cxn modelId="{55819832-CAFD-49AF-9DED-FDED78F95270}" type="presOf" srcId="{DD25A6A7-F2BB-4D64-88C9-9B49DCC71F89}" destId="{6B9523BE-624C-4F04-AA39-C1A0DB2E6E61}" srcOrd="1" destOrd="0" presId="urn:microsoft.com/office/officeart/2005/8/layout/process1"/>
    <dgm:cxn modelId="{7EDA97E2-F7D1-4379-9F9B-2A2B6E79BB25}" srcId="{FDC75353-43E1-4BE9-BE92-3DE223203E21}" destId="{8C6B185C-6583-47C7-B4D2-6FC6AB0CC46E}" srcOrd="0" destOrd="0" parTransId="{44EA3547-AC6C-44A8-9F35-3FD2D2D7C432}" sibTransId="{DD25A6A7-F2BB-4D64-88C9-9B49DCC71F89}"/>
    <dgm:cxn modelId="{E5C39295-7CA6-4B74-A4E0-9051B71B7E18}" type="presParOf" srcId="{BC99F0E5-FD24-44CA-A2C8-7C71AD74C94A}" destId="{FE898AEB-D0CF-4F9F-AE69-D7C6D01BE8E9}" srcOrd="0" destOrd="0" presId="urn:microsoft.com/office/officeart/2005/8/layout/process1"/>
    <dgm:cxn modelId="{C7BC9F36-83B8-4A12-983D-9C2EB41DFA67}" type="presParOf" srcId="{BC99F0E5-FD24-44CA-A2C8-7C71AD74C94A}" destId="{286F30A0-5D74-41AA-A502-014106C0E1D1}" srcOrd="1" destOrd="0" presId="urn:microsoft.com/office/officeart/2005/8/layout/process1"/>
    <dgm:cxn modelId="{013DFCFE-9325-4DB3-A2AD-47FD71A42EC2}" type="presParOf" srcId="{286F30A0-5D74-41AA-A502-014106C0E1D1}" destId="{6B9523BE-624C-4F04-AA39-C1A0DB2E6E61}" srcOrd="0" destOrd="0" presId="urn:microsoft.com/office/officeart/2005/8/layout/process1"/>
    <dgm:cxn modelId="{708BF27B-F967-46C6-A35C-1DE6C8573C9C}" type="presParOf" srcId="{BC99F0E5-FD24-44CA-A2C8-7C71AD74C94A}" destId="{A18CB558-A546-4D96-A142-FFD541E4769C}" srcOrd="2"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C75353-43E1-4BE9-BE92-3DE223203E21}" type="doc">
      <dgm:prSet loTypeId="urn:microsoft.com/office/officeart/2005/8/layout/process1" loCatId="process" qsTypeId="urn:microsoft.com/office/officeart/2005/8/quickstyle/simple1" qsCatId="simple" csTypeId="urn:microsoft.com/office/officeart/2005/8/colors/accent1_2" csCatId="accent1" phldr="1"/>
      <dgm:spPr/>
    </dgm:pt>
    <dgm:pt modelId="{8C6B185C-6583-47C7-B4D2-6FC6AB0CC46E}">
      <dgm:prSet phldrT="[Text]" custT="1"/>
      <dgm:spPr/>
      <dgm:t>
        <a:bodyPr/>
        <a:lstStyle/>
        <a:p>
          <a:pPr>
            <a:lnSpc>
              <a:spcPts val="2000"/>
            </a:lnSpc>
          </a:pPr>
          <a:r>
            <a:rPr lang="en-US" sz="2000" dirty="0" smtClean="0"/>
            <a:t>Perform Quantitative Analysis</a:t>
          </a:r>
          <a:endParaRPr lang="en-US" sz="2000" dirty="0"/>
        </a:p>
      </dgm:t>
    </dgm:pt>
    <dgm:pt modelId="{44EA3547-AC6C-44A8-9F35-3FD2D2D7C432}" type="parTrans" cxnId="{7EDA97E2-F7D1-4379-9F9B-2A2B6E79BB25}">
      <dgm:prSet/>
      <dgm:spPr/>
      <dgm:t>
        <a:bodyPr/>
        <a:lstStyle/>
        <a:p>
          <a:endParaRPr lang="en-US"/>
        </a:p>
      </dgm:t>
    </dgm:pt>
    <dgm:pt modelId="{DD25A6A7-F2BB-4D64-88C9-9B49DCC71F89}" type="sibTrans" cxnId="{7EDA97E2-F7D1-4379-9F9B-2A2B6E79BB25}">
      <dgm:prSet/>
      <dgm:spPr/>
      <dgm:t>
        <a:bodyPr/>
        <a:lstStyle/>
        <a:p>
          <a:endParaRPr lang="en-US"/>
        </a:p>
      </dgm:t>
    </dgm:pt>
    <dgm:pt modelId="{870E4CAF-3E4E-4408-AFA6-8F8D06D1CDBD}">
      <dgm:prSet phldrT="[Text]" custT="1"/>
      <dgm:spPr/>
      <dgm:t>
        <a:bodyPr/>
        <a:lstStyle/>
        <a:p>
          <a:pPr algn="l">
            <a:lnSpc>
              <a:spcPts val="2000"/>
            </a:lnSpc>
            <a:spcAft>
              <a:spcPts val="0"/>
            </a:spcAft>
          </a:pPr>
          <a:r>
            <a:rPr lang="en-US" sz="2000" dirty="0" smtClean="0"/>
            <a:t>-Risk Register update</a:t>
          </a:r>
          <a:endParaRPr lang="en-US" sz="2000" dirty="0"/>
        </a:p>
      </dgm:t>
    </dgm:pt>
    <dgm:pt modelId="{A5A1B50A-D29B-48C7-A367-239808F5D386}" type="parTrans" cxnId="{F8DB7E5A-58EC-4828-9DB8-151BDA511E6D}">
      <dgm:prSet/>
      <dgm:spPr/>
      <dgm:t>
        <a:bodyPr/>
        <a:lstStyle/>
        <a:p>
          <a:endParaRPr lang="en-US"/>
        </a:p>
      </dgm:t>
    </dgm:pt>
    <dgm:pt modelId="{2090BFCC-DA54-4F9E-95CF-5EE1EBA2A6CB}" type="sibTrans" cxnId="{F8DB7E5A-58EC-4828-9DB8-151BDA511E6D}">
      <dgm:prSet/>
      <dgm:spPr/>
      <dgm:t>
        <a:bodyPr/>
        <a:lstStyle/>
        <a:p>
          <a:endParaRPr lang="en-US"/>
        </a:p>
      </dgm:t>
    </dgm:pt>
    <dgm:pt modelId="{BC99F0E5-FD24-44CA-A2C8-7C71AD74C94A}" type="pres">
      <dgm:prSet presAssocID="{FDC75353-43E1-4BE9-BE92-3DE223203E21}" presName="Name0" presStyleCnt="0">
        <dgm:presLayoutVars>
          <dgm:dir/>
          <dgm:resizeHandles val="exact"/>
        </dgm:presLayoutVars>
      </dgm:prSet>
      <dgm:spPr/>
    </dgm:pt>
    <dgm:pt modelId="{FE898AEB-D0CF-4F9F-AE69-D7C6D01BE8E9}" type="pres">
      <dgm:prSet presAssocID="{8C6B185C-6583-47C7-B4D2-6FC6AB0CC46E}" presName="node" presStyleLbl="node1" presStyleIdx="0" presStyleCnt="2" custScaleX="41035">
        <dgm:presLayoutVars>
          <dgm:bulletEnabled val="1"/>
        </dgm:presLayoutVars>
      </dgm:prSet>
      <dgm:spPr/>
      <dgm:t>
        <a:bodyPr/>
        <a:lstStyle/>
        <a:p>
          <a:endParaRPr lang="en-US"/>
        </a:p>
      </dgm:t>
    </dgm:pt>
    <dgm:pt modelId="{286F30A0-5D74-41AA-A502-014106C0E1D1}" type="pres">
      <dgm:prSet presAssocID="{DD25A6A7-F2BB-4D64-88C9-9B49DCC71F89}" presName="sibTrans" presStyleLbl="sibTrans2D1" presStyleIdx="0" presStyleCnt="1" custScaleX="95666" custScaleY="66667"/>
      <dgm:spPr/>
      <dgm:t>
        <a:bodyPr/>
        <a:lstStyle/>
        <a:p>
          <a:endParaRPr lang="en-US"/>
        </a:p>
      </dgm:t>
    </dgm:pt>
    <dgm:pt modelId="{6B9523BE-624C-4F04-AA39-C1A0DB2E6E61}" type="pres">
      <dgm:prSet presAssocID="{DD25A6A7-F2BB-4D64-88C9-9B49DCC71F89}" presName="connectorText" presStyleLbl="sibTrans2D1" presStyleIdx="0" presStyleCnt="1"/>
      <dgm:spPr/>
      <dgm:t>
        <a:bodyPr/>
        <a:lstStyle/>
        <a:p>
          <a:endParaRPr lang="en-US"/>
        </a:p>
      </dgm:t>
    </dgm:pt>
    <dgm:pt modelId="{A18CB558-A546-4D96-A142-FFD541E4769C}" type="pres">
      <dgm:prSet presAssocID="{870E4CAF-3E4E-4408-AFA6-8F8D06D1CDBD}" presName="node" presStyleLbl="node1" presStyleIdx="1" presStyleCnt="2" custScaleX="110714">
        <dgm:presLayoutVars>
          <dgm:bulletEnabled val="1"/>
        </dgm:presLayoutVars>
      </dgm:prSet>
      <dgm:spPr/>
      <dgm:t>
        <a:bodyPr/>
        <a:lstStyle/>
        <a:p>
          <a:endParaRPr lang="en-US"/>
        </a:p>
      </dgm:t>
    </dgm:pt>
  </dgm:ptLst>
  <dgm:cxnLst>
    <dgm:cxn modelId="{DACEEAA3-E9D5-4D53-9BAB-1D98F9897698}" type="presOf" srcId="{DD25A6A7-F2BB-4D64-88C9-9B49DCC71F89}" destId="{6B9523BE-624C-4F04-AA39-C1A0DB2E6E61}" srcOrd="1" destOrd="0" presId="urn:microsoft.com/office/officeart/2005/8/layout/process1"/>
    <dgm:cxn modelId="{F8DB7E5A-58EC-4828-9DB8-151BDA511E6D}" srcId="{FDC75353-43E1-4BE9-BE92-3DE223203E21}" destId="{870E4CAF-3E4E-4408-AFA6-8F8D06D1CDBD}" srcOrd="1" destOrd="0" parTransId="{A5A1B50A-D29B-48C7-A367-239808F5D386}" sibTransId="{2090BFCC-DA54-4F9E-95CF-5EE1EBA2A6CB}"/>
    <dgm:cxn modelId="{4329FFA5-FA33-4D98-877B-A9B4A1C56E19}" type="presOf" srcId="{FDC75353-43E1-4BE9-BE92-3DE223203E21}" destId="{BC99F0E5-FD24-44CA-A2C8-7C71AD74C94A}" srcOrd="0" destOrd="0" presId="urn:microsoft.com/office/officeart/2005/8/layout/process1"/>
    <dgm:cxn modelId="{BA31F26C-E619-4260-B8F3-B2F083FFF0F1}" type="presOf" srcId="{8C6B185C-6583-47C7-B4D2-6FC6AB0CC46E}" destId="{FE898AEB-D0CF-4F9F-AE69-D7C6D01BE8E9}" srcOrd="0" destOrd="0" presId="urn:microsoft.com/office/officeart/2005/8/layout/process1"/>
    <dgm:cxn modelId="{F8532187-805B-4A5B-8658-0D71176A53AA}" type="presOf" srcId="{DD25A6A7-F2BB-4D64-88C9-9B49DCC71F89}" destId="{286F30A0-5D74-41AA-A502-014106C0E1D1}" srcOrd="0" destOrd="0" presId="urn:microsoft.com/office/officeart/2005/8/layout/process1"/>
    <dgm:cxn modelId="{7EDA97E2-F7D1-4379-9F9B-2A2B6E79BB25}" srcId="{FDC75353-43E1-4BE9-BE92-3DE223203E21}" destId="{8C6B185C-6583-47C7-B4D2-6FC6AB0CC46E}" srcOrd="0" destOrd="0" parTransId="{44EA3547-AC6C-44A8-9F35-3FD2D2D7C432}" sibTransId="{DD25A6A7-F2BB-4D64-88C9-9B49DCC71F89}"/>
    <dgm:cxn modelId="{63E136C2-09E6-47D8-97E0-FACBCF4B8DE8}" type="presOf" srcId="{870E4CAF-3E4E-4408-AFA6-8F8D06D1CDBD}" destId="{A18CB558-A546-4D96-A142-FFD541E4769C}" srcOrd="0" destOrd="0" presId="urn:microsoft.com/office/officeart/2005/8/layout/process1"/>
    <dgm:cxn modelId="{8493D282-70C7-4C31-AF49-A528C9F3A5DA}" type="presParOf" srcId="{BC99F0E5-FD24-44CA-A2C8-7C71AD74C94A}" destId="{FE898AEB-D0CF-4F9F-AE69-D7C6D01BE8E9}" srcOrd="0" destOrd="0" presId="urn:microsoft.com/office/officeart/2005/8/layout/process1"/>
    <dgm:cxn modelId="{CDD81EC9-75D1-432D-BD3E-6FAFEAAD4370}" type="presParOf" srcId="{BC99F0E5-FD24-44CA-A2C8-7C71AD74C94A}" destId="{286F30A0-5D74-41AA-A502-014106C0E1D1}" srcOrd="1" destOrd="0" presId="urn:microsoft.com/office/officeart/2005/8/layout/process1"/>
    <dgm:cxn modelId="{3F9A439C-E149-48DE-9B11-44E98B0AEB1B}" type="presParOf" srcId="{286F30A0-5D74-41AA-A502-014106C0E1D1}" destId="{6B9523BE-624C-4F04-AA39-C1A0DB2E6E61}" srcOrd="0" destOrd="0" presId="urn:microsoft.com/office/officeart/2005/8/layout/process1"/>
    <dgm:cxn modelId="{8324C151-26BD-47F9-A383-D67BA38E7E44}" type="presParOf" srcId="{BC99F0E5-FD24-44CA-A2C8-7C71AD74C94A}" destId="{A18CB558-A546-4D96-A142-FFD541E4769C}" srcOrd="2" destOrd="0" presId="urn:microsoft.com/office/officeart/2005/8/layout/process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DC75353-43E1-4BE9-BE92-3DE223203E21}" type="doc">
      <dgm:prSet loTypeId="urn:microsoft.com/office/officeart/2005/8/layout/process1" loCatId="process" qsTypeId="urn:microsoft.com/office/officeart/2005/8/quickstyle/simple1" qsCatId="simple" csTypeId="urn:microsoft.com/office/officeart/2005/8/colors/accent1_2" csCatId="accent1" phldr="1"/>
      <dgm:spPr/>
    </dgm:pt>
    <dgm:pt modelId="{8C6B185C-6583-47C7-B4D2-6FC6AB0CC46E}">
      <dgm:prSet phldrT="[Text]" custT="1"/>
      <dgm:spPr/>
      <dgm:t>
        <a:bodyPr/>
        <a:lstStyle/>
        <a:p>
          <a:pPr>
            <a:lnSpc>
              <a:spcPts val="2000"/>
            </a:lnSpc>
          </a:pPr>
          <a:r>
            <a:rPr lang="en-US" sz="2000" dirty="0" smtClean="0"/>
            <a:t>Plan Risk Responses</a:t>
          </a:r>
          <a:endParaRPr lang="en-US" sz="2000" dirty="0"/>
        </a:p>
      </dgm:t>
    </dgm:pt>
    <dgm:pt modelId="{44EA3547-AC6C-44A8-9F35-3FD2D2D7C432}" type="parTrans" cxnId="{7EDA97E2-F7D1-4379-9F9B-2A2B6E79BB25}">
      <dgm:prSet/>
      <dgm:spPr/>
      <dgm:t>
        <a:bodyPr/>
        <a:lstStyle/>
        <a:p>
          <a:endParaRPr lang="en-US"/>
        </a:p>
      </dgm:t>
    </dgm:pt>
    <dgm:pt modelId="{DD25A6A7-F2BB-4D64-88C9-9B49DCC71F89}" type="sibTrans" cxnId="{7EDA97E2-F7D1-4379-9F9B-2A2B6E79BB25}">
      <dgm:prSet/>
      <dgm:spPr/>
      <dgm:t>
        <a:bodyPr/>
        <a:lstStyle/>
        <a:p>
          <a:endParaRPr lang="en-US"/>
        </a:p>
      </dgm:t>
    </dgm:pt>
    <dgm:pt modelId="{870E4CAF-3E4E-4408-AFA6-8F8D06D1CDBD}">
      <dgm:prSet phldrT="[Text]" custT="1"/>
      <dgm:spPr/>
      <dgm:t>
        <a:bodyPr/>
        <a:lstStyle/>
        <a:p>
          <a:pPr algn="l"/>
          <a:r>
            <a:rPr lang="en-US" sz="2000" dirty="0" smtClean="0"/>
            <a:t>-Risk </a:t>
          </a:r>
          <a:r>
            <a:rPr lang="en-US" sz="2000" smtClean="0"/>
            <a:t>Register update</a:t>
          </a:r>
          <a:endParaRPr lang="en-US" sz="2000" dirty="0"/>
        </a:p>
      </dgm:t>
    </dgm:pt>
    <dgm:pt modelId="{A5A1B50A-D29B-48C7-A367-239808F5D386}" type="parTrans" cxnId="{F8DB7E5A-58EC-4828-9DB8-151BDA511E6D}">
      <dgm:prSet/>
      <dgm:spPr/>
      <dgm:t>
        <a:bodyPr/>
        <a:lstStyle/>
        <a:p>
          <a:endParaRPr lang="en-US"/>
        </a:p>
      </dgm:t>
    </dgm:pt>
    <dgm:pt modelId="{2090BFCC-DA54-4F9E-95CF-5EE1EBA2A6CB}" type="sibTrans" cxnId="{F8DB7E5A-58EC-4828-9DB8-151BDA511E6D}">
      <dgm:prSet/>
      <dgm:spPr/>
      <dgm:t>
        <a:bodyPr/>
        <a:lstStyle/>
        <a:p>
          <a:endParaRPr lang="en-US"/>
        </a:p>
      </dgm:t>
    </dgm:pt>
    <dgm:pt modelId="{BC99F0E5-FD24-44CA-A2C8-7C71AD74C94A}" type="pres">
      <dgm:prSet presAssocID="{FDC75353-43E1-4BE9-BE92-3DE223203E21}" presName="Name0" presStyleCnt="0">
        <dgm:presLayoutVars>
          <dgm:dir/>
          <dgm:resizeHandles val="exact"/>
        </dgm:presLayoutVars>
      </dgm:prSet>
      <dgm:spPr/>
    </dgm:pt>
    <dgm:pt modelId="{FE898AEB-D0CF-4F9F-AE69-D7C6D01BE8E9}" type="pres">
      <dgm:prSet presAssocID="{8C6B185C-6583-47C7-B4D2-6FC6AB0CC46E}" presName="node" presStyleLbl="node1" presStyleIdx="0" presStyleCnt="2" custScaleX="41035">
        <dgm:presLayoutVars>
          <dgm:bulletEnabled val="1"/>
        </dgm:presLayoutVars>
      </dgm:prSet>
      <dgm:spPr/>
      <dgm:t>
        <a:bodyPr/>
        <a:lstStyle/>
        <a:p>
          <a:endParaRPr lang="en-US"/>
        </a:p>
      </dgm:t>
    </dgm:pt>
    <dgm:pt modelId="{286F30A0-5D74-41AA-A502-014106C0E1D1}" type="pres">
      <dgm:prSet presAssocID="{DD25A6A7-F2BB-4D64-88C9-9B49DCC71F89}" presName="sibTrans" presStyleLbl="sibTrans2D1" presStyleIdx="0" presStyleCnt="1" custScaleX="95666" custScaleY="66667"/>
      <dgm:spPr/>
      <dgm:t>
        <a:bodyPr/>
        <a:lstStyle/>
        <a:p>
          <a:endParaRPr lang="en-US"/>
        </a:p>
      </dgm:t>
    </dgm:pt>
    <dgm:pt modelId="{6B9523BE-624C-4F04-AA39-C1A0DB2E6E61}" type="pres">
      <dgm:prSet presAssocID="{DD25A6A7-F2BB-4D64-88C9-9B49DCC71F89}" presName="connectorText" presStyleLbl="sibTrans2D1" presStyleIdx="0" presStyleCnt="1"/>
      <dgm:spPr/>
      <dgm:t>
        <a:bodyPr/>
        <a:lstStyle/>
        <a:p>
          <a:endParaRPr lang="en-US"/>
        </a:p>
      </dgm:t>
    </dgm:pt>
    <dgm:pt modelId="{A18CB558-A546-4D96-A142-FFD541E4769C}" type="pres">
      <dgm:prSet presAssocID="{870E4CAF-3E4E-4408-AFA6-8F8D06D1CDBD}" presName="node" presStyleLbl="node1" presStyleIdx="1" presStyleCnt="2" custScaleX="110714">
        <dgm:presLayoutVars>
          <dgm:bulletEnabled val="1"/>
        </dgm:presLayoutVars>
      </dgm:prSet>
      <dgm:spPr/>
      <dgm:t>
        <a:bodyPr/>
        <a:lstStyle/>
        <a:p>
          <a:endParaRPr lang="en-US"/>
        </a:p>
      </dgm:t>
    </dgm:pt>
  </dgm:ptLst>
  <dgm:cxnLst>
    <dgm:cxn modelId="{297A3B13-716D-4EA1-84F4-BA5DB3C81481}" type="presOf" srcId="{870E4CAF-3E4E-4408-AFA6-8F8D06D1CDBD}" destId="{A18CB558-A546-4D96-A142-FFD541E4769C}" srcOrd="0" destOrd="0" presId="urn:microsoft.com/office/officeart/2005/8/layout/process1"/>
    <dgm:cxn modelId="{F2CD2A93-AF30-4165-83F7-31AA5904D69B}" type="presOf" srcId="{DD25A6A7-F2BB-4D64-88C9-9B49DCC71F89}" destId="{6B9523BE-624C-4F04-AA39-C1A0DB2E6E61}" srcOrd="1" destOrd="0" presId="urn:microsoft.com/office/officeart/2005/8/layout/process1"/>
    <dgm:cxn modelId="{F1FFE6C8-5984-4A17-A578-7D570C6A72D7}" type="presOf" srcId="{FDC75353-43E1-4BE9-BE92-3DE223203E21}" destId="{BC99F0E5-FD24-44CA-A2C8-7C71AD74C94A}" srcOrd="0" destOrd="0" presId="urn:microsoft.com/office/officeart/2005/8/layout/process1"/>
    <dgm:cxn modelId="{E795831D-B90F-49A1-A00A-F2F32A3FCA71}" type="presOf" srcId="{8C6B185C-6583-47C7-B4D2-6FC6AB0CC46E}" destId="{FE898AEB-D0CF-4F9F-AE69-D7C6D01BE8E9}" srcOrd="0" destOrd="0" presId="urn:microsoft.com/office/officeart/2005/8/layout/process1"/>
    <dgm:cxn modelId="{283F912B-4360-41F8-82DB-806EAD48346B}" type="presOf" srcId="{DD25A6A7-F2BB-4D64-88C9-9B49DCC71F89}" destId="{286F30A0-5D74-41AA-A502-014106C0E1D1}" srcOrd="0" destOrd="0" presId="urn:microsoft.com/office/officeart/2005/8/layout/process1"/>
    <dgm:cxn modelId="{F8DB7E5A-58EC-4828-9DB8-151BDA511E6D}" srcId="{FDC75353-43E1-4BE9-BE92-3DE223203E21}" destId="{870E4CAF-3E4E-4408-AFA6-8F8D06D1CDBD}" srcOrd="1" destOrd="0" parTransId="{A5A1B50A-D29B-48C7-A367-239808F5D386}" sibTransId="{2090BFCC-DA54-4F9E-95CF-5EE1EBA2A6CB}"/>
    <dgm:cxn modelId="{7EDA97E2-F7D1-4379-9F9B-2A2B6E79BB25}" srcId="{FDC75353-43E1-4BE9-BE92-3DE223203E21}" destId="{8C6B185C-6583-47C7-B4D2-6FC6AB0CC46E}" srcOrd="0" destOrd="0" parTransId="{44EA3547-AC6C-44A8-9F35-3FD2D2D7C432}" sibTransId="{DD25A6A7-F2BB-4D64-88C9-9B49DCC71F89}"/>
    <dgm:cxn modelId="{ADD53CD7-9DFC-48F8-AE8A-FAC5A7CF7D38}" type="presParOf" srcId="{BC99F0E5-FD24-44CA-A2C8-7C71AD74C94A}" destId="{FE898AEB-D0CF-4F9F-AE69-D7C6D01BE8E9}" srcOrd="0" destOrd="0" presId="urn:microsoft.com/office/officeart/2005/8/layout/process1"/>
    <dgm:cxn modelId="{B38DBA02-7CE8-4443-9AAE-C6BC80083E0F}" type="presParOf" srcId="{BC99F0E5-FD24-44CA-A2C8-7C71AD74C94A}" destId="{286F30A0-5D74-41AA-A502-014106C0E1D1}" srcOrd="1" destOrd="0" presId="urn:microsoft.com/office/officeart/2005/8/layout/process1"/>
    <dgm:cxn modelId="{45396EB7-C1C0-45BD-A443-C179767F0E19}" type="presParOf" srcId="{286F30A0-5D74-41AA-A502-014106C0E1D1}" destId="{6B9523BE-624C-4F04-AA39-C1A0DB2E6E61}" srcOrd="0" destOrd="0" presId="urn:microsoft.com/office/officeart/2005/8/layout/process1"/>
    <dgm:cxn modelId="{194C74D2-7A64-4B43-9235-50E216A61ADE}" type="presParOf" srcId="{BC99F0E5-FD24-44CA-A2C8-7C71AD74C94A}" destId="{A18CB558-A546-4D96-A142-FFD541E4769C}" srcOrd="2" destOrd="0" presId="urn:microsoft.com/office/officeart/2005/8/layout/process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DC75353-43E1-4BE9-BE92-3DE223203E21}" type="doc">
      <dgm:prSet loTypeId="urn:microsoft.com/office/officeart/2005/8/layout/process1" loCatId="process" qsTypeId="urn:microsoft.com/office/officeart/2005/8/quickstyle/simple1" qsCatId="simple" csTypeId="urn:microsoft.com/office/officeart/2005/8/colors/accent1_2" csCatId="accent1" phldr="1"/>
      <dgm:spPr/>
    </dgm:pt>
    <dgm:pt modelId="{8C6B185C-6583-47C7-B4D2-6FC6AB0CC46E}">
      <dgm:prSet phldrT="[Text]" custT="1"/>
      <dgm:spPr>
        <a:solidFill>
          <a:schemeClr val="accent3">
            <a:lumMod val="50000"/>
          </a:schemeClr>
        </a:solidFill>
      </dgm:spPr>
      <dgm:t>
        <a:bodyPr/>
        <a:lstStyle/>
        <a:p>
          <a:pPr>
            <a:lnSpc>
              <a:spcPts val="2000"/>
            </a:lnSpc>
          </a:pPr>
          <a:r>
            <a:rPr lang="en-US" sz="2000" dirty="0" smtClean="0"/>
            <a:t>Control Risks</a:t>
          </a:r>
          <a:endParaRPr lang="en-US" sz="2000" dirty="0"/>
        </a:p>
      </dgm:t>
    </dgm:pt>
    <dgm:pt modelId="{44EA3547-AC6C-44A8-9F35-3FD2D2D7C432}" type="parTrans" cxnId="{7EDA97E2-F7D1-4379-9F9B-2A2B6E79BB25}">
      <dgm:prSet/>
      <dgm:spPr/>
      <dgm:t>
        <a:bodyPr/>
        <a:lstStyle/>
        <a:p>
          <a:endParaRPr lang="en-US"/>
        </a:p>
      </dgm:t>
    </dgm:pt>
    <dgm:pt modelId="{DD25A6A7-F2BB-4D64-88C9-9B49DCC71F89}" type="sibTrans" cxnId="{7EDA97E2-F7D1-4379-9F9B-2A2B6E79BB25}">
      <dgm:prSet/>
      <dgm:spPr/>
      <dgm:t>
        <a:bodyPr/>
        <a:lstStyle/>
        <a:p>
          <a:endParaRPr lang="en-US"/>
        </a:p>
      </dgm:t>
    </dgm:pt>
    <dgm:pt modelId="{870E4CAF-3E4E-4408-AFA6-8F8D06D1CDBD}">
      <dgm:prSet phldrT="[Text]" custT="1"/>
      <dgm:spPr>
        <a:solidFill>
          <a:schemeClr val="accent3">
            <a:lumMod val="50000"/>
          </a:schemeClr>
        </a:solidFill>
      </dgm:spPr>
      <dgm:t>
        <a:bodyPr/>
        <a:lstStyle/>
        <a:p>
          <a:pPr algn="l">
            <a:lnSpc>
              <a:spcPts val="2000"/>
            </a:lnSpc>
            <a:spcAft>
              <a:spcPts val="0"/>
            </a:spcAft>
          </a:pPr>
          <a:r>
            <a:rPr lang="en-US" sz="2000" dirty="0" smtClean="0"/>
            <a:t>- WPI</a:t>
          </a:r>
        </a:p>
        <a:p>
          <a:pPr algn="l">
            <a:lnSpc>
              <a:spcPts val="2000"/>
            </a:lnSpc>
            <a:spcAft>
              <a:spcPts val="0"/>
            </a:spcAft>
          </a:pPr>
          <a:r>
            <a:rPr lang="en-US" sz="2000" dirty="0" smtClean="0"/>
            <a:t>- Change Request	</a:t>
          </a:r>
        </a:p>
      </dgm:t>
    </dgm:pt>
    <dgm:pt modelId="{A5A1B50A-D29B-48C7-A367-239808F5D386}" type="parTrans" cxnId="{F8DB7E5A-58EC-4828-9DB8-151BDA511E6D}">
      <dgm:prSet/>
      <dgm:spPr/>
      <dgm:t>
        <a:bodyPr/>
        <a:lstStyle/>
        <a:p>
          <a:endParaRPr lang="en-US"/>
        </a:p>
      </dgm:t>
    </dgm:pt>
    <dgm:pt modelId="{2090BFCC-DA54-4F9E-95CF-5EE1EBA2A6CB}" type="sibTrans" cxnId="{F8DB7E5A-58EC-4828-9DB8-151BDA511E6D}">
      <dgm:prSet/>
      <dgm:spPr/>
      <dgm:t>
        <a:bodyPr/>
        <a:lstStyle/>
        <a:p>
          <a:endParaRPr lang="en-US"/>
        </a:p>
      </dgm:t>
    </dgm:pt>
    <dgm:pt modelId="{BC99F0E5-FD24-44CA-A2C8-7C71AD74C94A}" type="pres">
      <dgm:prSet presAssocID="{FDC75353-43E1-4BE9-BE92-3DE223203E21}" presName="Name0" presStyleCnt="0">
        <dgm:presLayoutVars>
          <dgm:dir/>
          <dgm:resizeHandles val="exact"/>
        </dgm:presLayoutVars>
      </dgm:prSet>
      <dgm:spPr/>
    </dgm:pt>
    <dgm:pt modelId="{FE898AEB-D0CF-4F9F-AE69-D7C6D01BE8E9}" type="pres">
      <dgm:prSet presAssocID="{8C6B185C-6583-47C7-B4D2-6FC6AB0CC46E}" presName="node" presStyleLbl="node1" presStyleIdx="0" presStyleCnt="2" custScaleX="41035">
        <dgm:presLayoutVars>
          <dgm:bulletEnabled val="1"/>
        </dgm:presLayoutVars>
      </dgm:prSet>
      <dgm:spPr/>
      <dgm:t>
        <a:bodyPr/>
        <a:lstStyle/>
        <a:p>
          <a:endParaRPr lang="en-US"/>
        </a:p>
      </dgm:t>
    </dgm:pt>
    <dgm:pt modelId="{286F30A0-5D74-41AA-A502-014106C0E1D1}" type="pres">
      <dgm:prSet presAssocID="{DD25A6A7-F2BB-4D64-88C9-9B49DCC71F89}" presName="sibTrans" presStyleLbl="sibTrans2D1" presStyleIdx="0" presStyleCnt="1" custScaleX="95666" custScaleY="66667"/>
      <dgm:spPr/>
      <dgm:t>
        <a:bodyPr/>
        <a:lstStyle/>
        <a:p>
          <a:endParaRPr lang="en-US"/>
        </a:p>
      </dgm:t>
    </dgm:pt>
    <dgm:pt modelId="{6B9523BE-624C-4F04-AA39-C1A0DB2E6E61}" type="pres">
      <dgm:prSet presAssocID="{DD25A6A7-F2BB-4D64-88C9-9B49DCC71F89}" presName="connectorText" presStyleLbl="sibTrans2D1" presStyleIdx="0" presStyleCnt="1"/>
      <dgm:spPr/>
      <dgm:t>
        <a:bodyPr/>
        <a:lstStyle/>
        <a:p>
          <a:endParaRPr lang="en-US"/>
        </a:p>
      </dgm:t>
    </dgm:pt>
    <dgm:pt modelId="{A18CB558-A546-4D96-A142-FFD541E4769C}" type="pres">
      <dgm:prSet presAssocID="{870E4CAF-3E4E-4408-AFA6-8F8D06D1CDBD}" presName="node" presStyleLbl="node1" presStyleIdx="1" presStyleCnt="2" custScaleX="110714" custLinFactNeighborX="238" custLinFactNeighborY="-1852">
        <dgm:presLayoutVars>
          <dgm:bulletEnabled val="1"/>
        </dgm:presLayoutVars>
      </dgm:prSet>
      <dgm:spPr/>
      <dgm:t>
        <a:bodyPr/>
        <a:lstStyle/>
        <a:p>
          <a:endParaRPr lang="en-US"/>
        </a:p>
      </dgm:t>
    </dgm:pt>
  </dgm:ptLst>
  <dgm:cxnLst>
    <dgm:cxn modelId="{70DA2BB8-0E6A-4277-BE32-081F90897740}" type="presOf" srcId="{8C6B185C-6583-47C7-B4D2-6FC6AB0CC46E}" destId="{FE898AEB-D0CF-4F9F-AE69-D7C6D01BE8E9}" srcOrd="0" destOrd="0" presId="urn:microsoft.com/office/officeart/2005/8/layout/process1"/>
    <dgm:cxn modelId="{37E5DC8E-1154-4ADC-8FB0-E9C8174F101D}" type="presOf" srcId="{DD25A6A7-F2BB-4D64-88C9-9B49DCC71F89}" destId="{286F30A0-5D74-41AA-A502-014106C0E1D1}" srcOrd="0" destOrd="0" presId="urn:microsoft.com/office/officeart/2005/8/layout/process1"/>
    <dgm:cxn modelId="{49AF6ECB-AB02-4C51-AF64-8073AAC37DDF}" type="presOf" srcId="{870E4CAF-3E4E-4408-AFA6-8F8D06D1CDBD}" destId="{A18CB558-A546-4D96-A142-FFD541E4769C}" srcOrd="0" destOrd="0" presId="urn:microsoft.com/office/officeart/2005/8/layout/process1"/>
    <dgm:cxn modelId="{8307A909-6AE3-4F06-9D89-D830D8A4D026}" type="presOf" srcId="{DD25A6A7-F2BB-4D64-88C9-9B49DCC71F89}" destId="{6B9523BE-624C-4F04-AA39-C1A0DB2E6E61}" srcOrd="1" destOrd="0" presId="urn:microsoft.com/office/officeart/2005/8/layout/process1"/>
    <dgm:cxn modelId="{CAC39E28-AF18-4A50-89D0-DE11014F391E}" type="presOf" srcId="{FDC75353-43E1-4BE9-BE92-3DE223203E21}" destId="{BC99F0E5-FD24-44CA-A2C8-7C71AD74C94A}" srcOrd="0" destOrd="0" presId="urn:microsoft.com/office/officeart/2005/8/layout/process1"/>
    <dgm:cxn modelId="{F8DB7E5A-58EC-4828-9DB8-151BDA511E6D}" srcId="{FDC75353-43E1-4BE9-BE92-3DE223203E21}" destId="{870E4CAF-3E4E-4408-AFA6-8F8D06D1CDBD}" srcOrd="1" destOrd="0" parTransId="{A5A1B50A-D29B-48C7-A367-239808F5D386}" sibTransId="{2090BFCC-DA54-4F9E-95CF-5EE1EBA2A6CB}"/>
    <dgm:cxn modelId="{7EDA97E2-F7D1-4379-9F9B-2A2B6E79BB25}" srcId="{FDC75353-43E1-4BE9-BE92-3DE223203E21}" destId="{8C6B185C-6583-47C7-B4D2-6FC6AB0CC46E}" srcOrd="0" destOrd="0" parTransId="{44EA3547-AC6C-44A8-9F35-3FD2D2D7C432}" sibTransId="{DD25A6A7-F2BB-4D64-88C9-9B49DCC71F89}"/>
    <dgm:cxn modelId="{0BCCEACF-3ACE-4D25-93C0-61CFE705FA15}" type="presParOf" srcId="{BC99F0E5-FD24-44CA-A2C8-7C71AD74C94A}" destId="{FE898AEB-D0CF-4F9F-AE69-D7C6D01BE8E9}" srcOrd="0" destOrd="0" presId="urn:microsoft.com/office/officeart/2005/8/layout/process1"/>
    <dgm:cxn modelId="{5B87D911-40F2-476F-8AA9-B4A0A4CAE61E}" type="presParOf" srcId="{BC99F0E5-FD24-44CA-A2C8-7C71AD74C94A}" destId="{286F30A0-5D74-41AA-A502-014106C0E1D1}" srcOrd="1" destOrd="0" presId="urn:microsoft.com/office/officeart/2005/8/layout/process1"/>
    <dgm:cxn modelId="{08F10383-8199-4CDC-B78F-0C28302474D8}" type="presParOf" srcId="{286F30A0-5D74-41AA-A502-014106C0E1D1}" destId="{6B9523BE-624C-4F04-AA39-C1A0DB2E6E61}" srcOrd="0" destOrd="0" presId="urn:microsoft.com/office/officeart/2005/8/layout/process1"/>
    <dgm:cxn modelId="{BD69EE56-726D-483B-A558-9AB3861578D2}" type="presParOf" srcId="{BC99F0E5-FD24-44CA-A2C8-7C71AD74C94A}" destId="{A18CB558-A546-4D96-A142-FFD541E4769C}" srcOrd="2" destOrd="0" presId="urn:microsoft.com/office/officeart/2005/8/layout/process1"/>
  </dgm:cxnLst>
  <dgm:bg>
    <a:noFill/>
  </dgm:bg>
  <dgm:whole/>
  <dgm:extLst>
    <a:ext uri="http://schemas.microsoft.com/office/drawing/2008/diagram">
      <dsp:dataModelExt xmlns:dsp="http://schemas.microsoft.com/office/drawing/2008/diagram" relId="rId3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98AEB-D0CF-4F9F-AE69-D7C6D01BE8E9}">
      <dsp:nvSpPr>
        <dsp:cNvPr id="0" name=""/>
        <dsp:cNvSpPr/>
      </dsp:nvSpPr>
      <dsp:spPr>
        <a:xfrm>
          <a:off x="0" y="0"/>
          <a:ext cx="1850100"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Plan Risk Management</a:t>
          </a:r>
          <a:endParaRPr lang="en-US" sz="2000" kern="1200" dirty="0"/>
        </a:p>
      </dsp:txBody>
      <dsp:txXfrm>
        <a:off x="24104" y="24104"/>
        <a:ext cx="1801892" cy="774752"/>
      </dsp:txXfrm>
    </dsp:sp>
    <dsp:sp modelId="{286F30A0-5D74-41AA-A502-014106C0E1D1}">
      <dsp:nvSpPr>
        <dsp:cNvPr id="0" name=""/>
        <dsp:cNvSpPr/>
      </dsp:nvSpPr>
      <dsp:spPr>
        <a:xfrm>
          <a:off x="2323979" y="137158"/>
          <a:ext cx="914397" cy="5486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23979" y="246886"/>
        <a:ext cx="749804" cy="329186"/>
      </dsp:txXfrm>
    </dsp:sp>
    <dsp:sp modelId="{A18CB558-A546-4D96-A142-FFD541E4769C}">
      <dsp:nvSpPr>
        <dsp:cNvPr id="0" name=""/>
        <dsp:cNvSpPr/>
      </dsp:nvSpPr>
      <dsp:spPr>
        <a:xfrm>
          <a:off x="3658018" y="0"/>
          <a:ext cx="4991643"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 Risk Management Plan</a:t>
          </a:r>
          <a:endParaRPr lang="en-US" sz="2000" kern="1200" dirty="0"/>
        </a:p>
      </dsp:txBody>
      <dsp:txXfrm>
        <a:off x="3682122" y="24104"/>
        <a:ext cx="4943435" cy="7747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98AEB-D0CF-4F9F-AE69-D7C6D01BE8E9}">
      <dsp:nvSpPr>
        <dsp:cNvPr id="0" name=""/>
        <dsp:cNvSpPr/>
      </dsp:nvSpPr>
      <dsp:spPr>
        <a:xfrm>
          <a:off x="4480" y="0"/>
          <a:ext cx="1850100"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Identify Risks</a:t>
          </a:r>
          <a:endParaRPr lang="en-US" sz="2000" kern="1200" dirty="0"/>
        </a:p>
      </dsp:txBody>
      <dsp:txXfrm>
        <a:off x="28584" y="24104"/>
        <a:ext cx="1801892" cy="774752"/>
      </dsp:txXfrm>
    </dsp:sp>
    <dsp:sp modelId="{286F30A0-5D74-41AA-A502-014106C0E1D1}">
      <dsp:nvSpPr>
        <dsp:cNvPr id="0" name=""/>
        <dsp:cNvSpPr/>
      </dsp:nvSpPr>
      <dsp:spPr>
        <a:xfrm>
          <a:off x="2326153" y="137158"/>
          <a:ext cx="914396" cy="5486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26153" y="246886"/>
        <a:ext cx="749803" cy="329186"/>
      </dsp:txXfrm>
    </dsp:sp>
    <dsp:sp modelId="{A18CB558-A546-4D96-A142-FFD541E4769C}">
      <dsp:nvSpPr>
        <dsp:cNvPr id="0" name=""/>
        <dsp:cNvSpPr/>
      </dsp:nvSpPr>
      <dsp:spPr>
        <a:xfrm>
          <a:off x="3658018" y="0"/>
          <a:ext cx="4991643"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ts val="2000"/>
            </a:lnSpc>
            <a:spcBef>
              <a:spcPct val="0"/>
            </a:spcBef>
            <a:spcAft>
              <a:spcPts val="0"/>
            </a:spcAft>
          </a:pPr>
          <a:r>
            <a:rPr lang="en-US" sz="2000" kern="1200" dirty="0" smtClean="0"/>
            <a:t>- Risk Register</a:t>
          </a:r>
          <a:endParaRPr lang="en-US" sz="2000" kern="1200" dirty="0"/>
        </a:p>
      </dsp:txBody>
      <dsp:txXfrm>
        <a:off x="3682122" y="24104"/>
        <a:ext cx="4943435" cy="7747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98AEB-D0CF-4F9F-AE69-D7C6D01BE8E9}">
      <dsp:nvSpPr>
        <dsp:cNvPr id="0" name=""/>
        <dsp:cNvSpPr/>
      </dsp:nvSpPr>
      <dsp:spPr>
        <a:xfrm>
          <a:off x="0" y="0"/>
          <a:ext cx="1850100"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Perform Qualitative Analysis</a:t>
          </a:r>
          <a:endParaRPr lang="en-US" sz="2000" kern="1200" dirty="0"/>
        </a:p>
      </dsp:txBody>
      <dsp:txXfrm>
        <a:off x="24104" y="24104"/>
        <a:ext cx="1801892" cy="774752"/>
      </dsp:txXfrm>
    </dsp:sp>
    <dsp:sp modelId="{286F30A0-5D74-41AA-A502-014106C0E1D1}">
      <dsp:nvSpPr>
        <dsp:cNvPr id="0" name=""/>
        <dsp:cNvSpPr/>
      </dsp:nvSpPr>
      <dsp:spPr>
        <a:xfrm>
          <a:off x="2323979" y="137158"/>
          <a:ext cx="914397" cy="5486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23979" y="246886"/>
        <a:ext cx="749804" cy="329186"/>
      </dsp:txXfrm>
    </dsp:sp>
    <dsp:sp modelId="{A18CB558-A546-4D96-A142-FFD541E4769C}">
      <dsp:nvSpPr>
        <dsp:cNvPr id="0" name=""/>
        <dsp:cNvSpPr/>
      </dsp:nvSpPr>
      <dsp:spPr>
        <a:xfrm>
          <a:off x="3658018" y="0"/>
          <a:ext cx="4991643"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-Risk Register update</a:t>
          </a:r>
          <a:endParaRPr lang="en-US" sz="2000" kern="1200" dirty="0"/>
        </a:p>
      </dsp:txBody>
      <dsp:txXfrm>
        <a:off x="3682122" y="24104"/>
        <a:ext cx="4943435" cy="7747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98AEB-D0CF-4F9F-AE69-D7C6D01BE8E9}">
      <dsp:nvSpPr>
        <dsp:cNvPr id="0" name=""/>
        <dsp:cNvSpPr/>
      </dsp:nvSpPr>
      <dsp:spPr>
        <a:xfrm>
          <a:off x="4480" y="0"/>
          <a:ext cx="1850100"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ts val="2000"/>
            </a:lnSpc>
            <a:spcBef>
              <a:spcPct val="0"/>
            </a:spcBef>
            <a:spcAft>
              <a:spcPct val="35000"/>
            </a:spcAft>
          </a:pPr>
          <a:r>
            <a:rPr lang="en-US" sz="2000" kern="1200" dirty="0" smtClean="0"/>
            <a:t>Perform Quantitative Analysis</a:t>
          </a:r>
          <a:endParaRPr lang="en-US" sz="2000" kern="1200" dirty="0"/>
        </a:p>
      </dsp:txBody>
      <dsp:txXfrm>
        <a:off x="28584" y="24104"/>
        <a:ext cx="1801892" cy="774752"/>
      </dsp:txXfrm>
    </dsp:sp>
    <dsp:sp modelId="{286F30A0-5D74-41AA-A502-014106C0E1D1}">
      <dsp:nvSpPr>
        <dsp:cNvPr id="0" name=""/>
        <dsp:cNvSpPr/>
      </dsp:nvSpPr>
      <dsp:spPr>
        <a:xfrm>
          <a:off x="2326153" y="137158"/>
          <a:ext cx="914396" cy="5486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26153" y="246886"/>
        <a:ext cx="749803" cy="329186"/>
      </dsp:txXfrm>
    </dsp:sp>
    <dsp:sp modelId="{A18CB558-A546-4D96-A142-FFD541E4769C}">
      <dsp:nvSpPr>
        <dsp:cNvPr id="0" name=""/>
        <dsp:cNvSpPr/>
      </dsp:nvSpPr>
      <dsp:spPr>
        <a:xfrm>
          <a:off x="3658018" y="0"/>
          <a:ext cx="4991643"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ts val="2000"/>
            </a:lnSpc>
            <a:spcBef>
              <a:spcPct val="0"/>
            </a:spcBef>
            <a:spcAft>
              <a:spcPts val="0"/>
            </a:spcAft>
          </a:pPr>
          <a:r>
            <a:rPr lang="en-US" sz="2000" kern="1200" dirty="0" smtClean="0"/>
            <a:t>-Risk Register update</a:t>
          </a:r>
          <a:endParaRPr lang="en-US" sz="2000" kern="1200" dirty="0"/>
        </a:p>
      </dsp:txBody>
      <dsp:txXfrm>
        <a:off x="3682122" y="24104"/>
        <a:ext cx="4943435" cy="77475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98AEB-D0CF-4F9F-AE69-D7C6D01BE8E9}">
      <dsp:nvSpPr>
        <dsp:cNvPr id="0" name=""/>
        <dsp:cNvSpPr/>
      </dsp:nvSpPr>
      <dsp:spPr>
        <a:xfrm>
          <a:off x="4480" y="0"/>
          <a:ext cx="1850100"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ts val="2000"/>
            </a:lnSpc>
            <a:spcBef>
              <a:spcPct val="0"/>
            </a:spcBef>
            <a:spcAft>
              <a:spcPct val="35000"/>
            </a:spcAft>
          </a:pPr>
          <a:r>
            <a:rPr lang="en-US" sz="2000" kern="1200" dirty="0" smtClean="0"/>
            <a:t>Plan Risk Responses</a:t>
          </a:r>
          <a:endParaRPr lang="en-US" sz="2000" kern="1200" dirty="0"/>
        </a:p>
      </dsp:txBody>
      <dsp:txXfrm>
        <a:off x="28584" y="24104"/>
        <a:ext cx="1801892" cy="774752"/>
      </dsp:txXfrm>
    </dsp:sp>
    <dsp:sp modelId="{286F30A0-5D74-41AA-A502-014106C0E1D1}">
      <dsp:nvSpPr>
        <dsp:cNvPr id="0" name=""/>
        <dsp:cNvSpPr/>
      </dsp:nvSpPr>
      <dsp:spPr>
        <a:xfrm>
          <a:off x="2326153" y="137158"/>
          <a:ext cx="914396" cy="5486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26153" y="246886"/>
        <a:ext cx="749803" cy="329186"/>
      </dsp:txXfrm>
    </dsp:sp>
    <dsp:sp modelId="{A18CB558-A546-4D96-A142-FFD541E4769C}">
      <dsp:nvSpPr>
        <dsp:cNvPr id="0" name=""/>
        <dsp:cNvSpPr/>
      </dsp:nvSpPr>
      <dsp:spPr>
        <a:xfrm>
          <a:off x="3658018" y="0"/>
          <a:ext cx="4991643" cy="822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-Risk </a:t>
          </a:r>
          <a:r>
            <a:rPr lang="en-US" sz="2000" kern="1200" smtClean="0"/>
            <a:t>Register update</a:t>
          </a:r>
          <a:endParaRPr lang="en-US" sz="2000" kern="1200" dirty="0"/>
        </a:p>
      </dsp:txBody>
      <dsp:txXfrm>
        <a:off x="3682122" y="24104"/>
        <a:ext cx="4943435" cy="7747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898AEB-D0CF-4F9F-AE69-D7C6D01BE8E9}">
      <dsp:nvSpPr>
        <dsp:cNvPr id="0" name=""/>
        <dsp:cNvSpPr/>
      </dsp:nvSpPr>
      <dsp:spPr>
        <a:xfrm>
          <a:off x="4480" y="0"/>
          <a:ext cx="1850100" cy="822960"/>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ts val="2000"/>
            </a:lnSpc>
            <a:spcBef>
              <a:spcPct val="0"/>
            </a:spcBef>
            <a:spcAft>
              <a:spcPct val="35000"/>
            </a:spcAft>
          </a:pPr>
          <a:r>
            <a:rPr lang="en-US" sz="2000" kern="1200" dirty="0" smtClean="0"/>
            <a:t>Control Risks</a:t>
          </a:r>
          <a:endParaRPr lang="en-US" sz="2000" kern="1200" dirty="0"/>
        </a:p>
      </dsp:txBody>
      <dsp:txXfrm>
        <a:off x="28584" y="24104"/>
        <a:ext cx="1801892" cy="774752"/>
      </dsp:txXfrm>
    </dsp:sp>
    <dsp:sp modelId="{286F30A0-5D74-41AA-A502-014106C0E1D1}">
      <dsp:nvSpPr>
        <dsp:cNvPr id="0" name=""/>
        <dsp:cNvSpPr/>
      </dsp:nvSpPr>
      <dsp:spPr>
        <a:xfrm>
          <a:off x="2327324" y="137158"/>
          <a:ext cx="916668" cy="54864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27324" y="246886"/>
        <a:ext cx="752075" cy="329186"/>
      </dsp:txXfrm>
    </dsp:sp>
    <dsp:sp modelId="{A18CB558-A546-4D96-A142-FFD541E4769C}">
      <dsp:nvSpPr>
        <dsp:cNvPr id="0" name=""/>
        <dsp:cNvSpPr/>
      </dsp:nvSpPr>
      <dsp:spPr>
        <a:xfrm>
          <a:off x="3662498" y="0"/>
          <a:ext cx="4991643" cy="822960"/>
        </a:xfrm>
        <a:prstGeom prst="roundRect">
          <a:avLst>
            <a:gd name="adj" fmla="val 10000"/>
          </a:avLst>
        </a:prstGeom>
        <a:solidFill>
          <a:schemeClr val="accent3">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ts val="2000"/>
            </a:lnSpc>
            <a:spcBef>
              <a:spcPct val="0"/>
            </a:spcBef>
            <a:spcAft>
              <a:spcPts val="0"/>
            </a:spcAft>
          </a:pPr>
          <a:r>
            <a:rPr lang="en-US" sz="2000" kern="1200" dirty="0" smtClean="0"/>
            <a:t>- WPI</a:t>
          </a:r>
        </a:p>
        <a:p>
          <a:pPr lvl="0" algn="l" defTabSz="889000">
            <a:lnSpc>
              <a:spcPts val="2000"/>
            </a:lnSpc>
            <a:spcBef>
              <a:spcPct val="0"/>
            </a:spcBef>
            <a:spcAft>
              <a:spcPts val="0"/>
            </a:spcAft>
          </a:pPr>
          <a:r>
            <a:rPr lang="en-US" sz="2000" kern="1200" dirty="0" smtClean="0"/>
            <a:t>- Change Request	</a:t>
          </a:r>
        </a:p>
      </dsp:txBody>
      <dsp:txXfrm>
        <a:off x="3686602" y="24104"/>
        <a:ext cx="4943435" cy="7747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0965" tIns="45482" rIns="90965" bIns="45482"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411"/>
          </a:xfrm>
          <a:prstGeom prst="rect">
            <a:avLst/>
          </a:prstGeom>
        </p:spPr>
        <p:txBody>
          <a:bodyPr vert="horz" lIns="90965" tIns="45482" rIns="90965" bIns="45482" rtlCol="0"/>
          <a:lstStyle>
            <a:lvl1pPr algn="r">
              <a:defRPr sz="1200"/>
            </a:lvl1pPr>
          </a:lstStyle>
          <a:p>
            <a:fld id="{1A9C6E98-8FBC-49B7-B847-7A24D1056F8D}" type="datetimeFigureOut">
              <a:rPr lang="en-US" smtClean="0"/>
              <a:t>11/18/2016</a:t>
            </a:fld>
            <a:endParaRPr lang="en-US"/>
          </a:p>
        </p:txBody>
      </p:sp>
      <p:sp>
        <p:nvSpPr>
          <p:cNvPr id="4" name="Footer Placeholder 3"/>
          <p:cNvSpPr>
            <a:spLocks noGrp="1"/>
          </p:cNvSpPr>
          <p:nvPr>
            <p:ph type="ftr" sz="quarter" idx="2"/>
          </p:nvPr>
        </p:nvSpPr>
        <p:spPr>
          <a:xfrm>
            <a:off x="0" y="9430091"/>
            <a:ext cx="2945659" cy="496411"/>
          </a:xfrm>
          <a:prstGeom prst="rect">
            <a:avLst/>
          </a:prstGeom>
        </p:spPr>
        <p:txBody>
          <a:bodyPr vert="horz" lIns="90965" tIns="45482" rIns="90965" bIns="45482"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0965" tIns="45482" rIns="90965" bIns="45482" rtlCol="0" anchor="b"/>
          <a:lstStyle>
            <a:lvl1pPr algn="r">
              <a:defRPr sz="1200"/>
            </a:lvl1pPr>
          </a:lstStyle>
          <a:p>
            <a:fld id="{A10E1475-516A-4A0C-8605-D9F70011F720}" type="slidenum">
              <a:rPr lang="en-US" smtClean="0"/>
              <a:t>‹#›</a:t>
            </a:fld>
            <a:endParaRPr lang="en-US"/>
          </a:p>
        </p:txBody>
      </p:sp>
    </p:spTree>
    <p:extLst>
      <p:ext uri="{BB962C8B-B14F-4D97-AF65-F5344CB8AC3E}">
        <p14:creationId xmlns:p14="http://schemas.microsoft.com/office/powerpoint/2010/main" val="1982622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0965" tIns="45482" rIns="90965" bIns="45482"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0965" tIns="45482" rIns="90965" bIns="45482" rtlCol="0"/>
          <a:lstStyle>
            <a:lvl1pPr algn="r">
              <a:defRPr sz="1200"/>
            </a:lvl1pPr>
          </a:lstStyle>
          <a:p>
            <a:fld id="{38D5CF10-2452-492F-BD90-80252FB2E8A4}" type="datetimeFigureOut">
              <a:rPr lang="en-US" smtClean="0"/>
              <a:t>11/18/2016</a:t>
            </a:fld>
            <a:endParaRPr lang="en-US"/>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0965" tIns="45482" rIns="90965" bIns="45482"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0965" tIns="45482" rIns="90965" bIns="454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6411"/>
          </a:xfrm>
          <a:prstGeom prst="rect">
            <a:avLst/>
          </a:prstGeom>
        </p:spPr>
        <p:txBody>
          <a:bodyPr vert="horz" lIns="90965" tIns="45482" rIns="90965" bIns="45482"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0965" tIns="45482" rIns="90965" bIns="45482" rtlCol="0" anchor="b"/>
          <a:lstStyle>
            <a:lvl1pPr algn="r">
              <a:defRPr sz="1200"/>
            </a:lvl1pPr>
          </a:lstStyle>
          <a:p>
            <a:fld id="{3413396C-71A9-4879-B759-0F6755066F99}" type="slidenum">
              <a:rPr lang="en-US" smtClean="0"/>
              <a:t>‹#›</a:t>
            </a:fld>
            <a:endParaRPr lang="en-US"/>
          </a:p>
        </p:txBody>
      </p:sp>
    </p:spTree>
    <p:extLst>
      <p:ext uri="{BB962C8B-B14F-4D97-AF65-F5344CB8AC3E}">
        <p14:creationId xmlns:p14="http://schemas.microsoft.com/office/powerpoint/2010/main" val="950911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967811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5298661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1898838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3191718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532775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25336469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1760155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4485672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210583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0508379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4037296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54146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331764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564803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583903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985074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Agile,</a:t>
            </a:r>
            <a:r>
              <a:rPr lang="en-US" baseline="0" dirty="0" smtClean="0"/>
              <a:t> Waterfall</a:t>
            </a:r>
            <a:endParaRPr lang="en-US" dirty="0"/>
          </a:p>
        </p:txBody>
      </p:sp>
      <p:sp>
        <p:nvSpPr>
          <p:cNvPr id="4" name="Slide Number Placeholder 3"/>
          <p:cNvSpPr>
            <a:spLocks noGrp="1"/>
          </p:cNvSpPr>
          <p:nvPr>
            <p:ph type="sldNum" sz="quarter" idx="10"/>
          </p:nvPr>
        </p:nvSpPr>
        <p:spPr/>
        <p:txBody>
          <a:bodyPr/>
          <a:lstStyle/>
          <a:p>
            <a:fld id="{3413396C-71A9-4879-B759-0F6755066F99}"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0077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75620E-5419-454C-B543-D1A3CDED7F44}" type="datetime1">
              <a:rPr lang="en-US" smtClean="0"/>
              <a:t>11/18/2016</a:t>
            </a:fld>
            <a:endParaRPr lang="en-US"/>
          </a:p>
        </p:txBody>
      </p:sp>
      <p:sp>
        <p:nvSpPr>
          <p:cNvPr id="5" name="Footer Placeholder 4"/>
          <p:cNvSpPr>
            <a:spLocks noGrp="1"/>
          </p:cNvSpPr>
          <p:nvPr>
            <p:ph type="ftr" sz="quarter" idx="11"/>
          </p:nvPr>
        </p:nvSpPr>
        <p:spPr>
          <a:xfrm>
            <a:off x="0" y="6501433"/>
            <a:ext cx="1143000" cy="365125"/>
          </a:xfrm>
        </p:spPr>
        <p:txBody>
          <a:bodyPr/>
          <a:lstStyle>
            <a:lvl1pPr algn="l">
              <a:defRPr>
                <a:solidFill>
                  <a:schemeClr val="tx1"/>
                </a:solidFill>
              </a:defRPr>
            </a:lvl1pPr>
          </a:lstStyle>
          <a:p>
            <a:r>
              <a:rPr lang="en-US" smtClean="0"/>
              <a:t>MEhsanSaeed</a:t>
            </a:r>
            <a:endParaRPr lang="en-US" dirty="0"/>
          </a:p>
        </p:txBody>
      </p:sp>
      <p:sp>
        <p:nvSpPr>
          <p:cNvPr id="6" name="Slide Number Placeholder 5"/>
          <p:cNvSpPr>
            <a:spLocks noGrp="1"/>
          </p:cNvSpPr>
          <p:nvPr>
            <p:ph type="sldNum" sz="quarter" idx="12"/>
          </p:nvPr>
        </p:nvSpPr>
        <p:spPr/>
        <p:txBody>
          <a:bodyPr/>
          <a:lstStyle>
            <a:lvl1pPr>
              <a:defRPr b="0">
                <a:solidFill>
                  <a:schemeClr val="tx1"/>
                </a:solidFill>
              </a:defRPr>
            </a:lvl1p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0D1F91-E272-4E6E-8A2F-05DA16CB574F}" type="datetime1">
              <a:rPr lang="en-US" smtClean="0"/>
              <a:t>11/18/2016</a:t>
            </a:fld>
            <a:endParaRPr lang="en-US"/>
          </a:p>
        </p:txBody>
      </p:sp>
      <p:sp>
        <p:nvSpPr>
          <p:cNvPr id="5" name="Footer Placeholder 4"/>
          <p:cNvSpPr>
            <a:spLocks noGrp="1"/>
          </p:cNvSpPr>
          <p:nvPr>
            <p:ph type="ftr" sz="quarter" idx="11"/>
          </p:nvPr>
        </p:nvSpPr>
        <p:spPr/>
        <p:txBody>
          <a:bodyPr/>
          <a:lstStyle/>
          <a:p>
            <a:r>
              <a:rPr lang="en-US" smtClean="0"/>
              <a:t>MEhsanSaeed</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2196B2-830F-44B4-A378-7D4E56D68E19}" type="datetime1">
              <a:rPr lang="en-US" smtClean="0"/>
              <a:t>11/18/2016</a:t>
            </a:fld>
            <a:endParaRPr lang="en-US"/>
          </a:p>
        </p:txBody>
      </p:sp>
      <p:sp>
        <p:nvSpPr>
          <p:cNvPr id="5" name="Footer Placeholder 4"/>
          <p:cNvSpPr>
            <a:spLocks noGrp="1"/>
          </p:cNvSpPr>
          <p:nvPr>
            <p:ph type="ftr" sz="quarter" idx="11"/>
          </p:nvPr>
        </p:nvSpPr>
        <p:spPr/>
        <p:txBody>
          <a:bodyPr/>
          <a:lstStyle/>
          <a:p>
            <a:r>
              <a:rPr lang="en-US" smtClean="0"/>
              <a:t>MEhsanSaeed</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7CD35A-22BF-41CC-832F-DE6E013784E3}"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b="0">
                <a:solidFill>
                  <a:schemeClr val="tx1"/>
                </a:solidFill>
              </a:defRPr>
            </a:lvl1p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1120651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DAE1B6-3DC5-4F74-BA9A-14B00E499CB4}"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146697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466D1B-DBAD-4BE9-BE8A-42458726FE67}"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74759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0" y="6492875"/>
            <a:ext cx="2895600" cy="365125"/>
          </a:xfrm>
        </p:spPr>
        <p:txBody>
          <a:bodyPr/>
          <a:lstStyle>
            <a:lvl1pPr algn="l">
              <a:defRPr/>
            </a:lvl1pPr>
          </a:lstStyle>
          <a:p>
            <a:r>
              <a:rPr lang="en-US" smtClean="0">
                <a:solidFill>
                  <a:prstClr val="black">
                    <a:tint val="75000"/>
                  </a:prstClr>
                </a:solidFill>
              </a:rPr>
              <a:t>MEhsanSaeed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394510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AA5A9A-4194-48D7-A9F9-36CCC3F76E96}" type="datetime1">
              <a:rPr lang="en-US" smtClean="0">
                <a:solidFill>
                  <a:prstClr val="black">
                    <a:tint val="75000"/>
                  </a:prstClr>
                </a:solidFill>
              </a:rPr>
              <a:pPr/>
              <a:t>11/18/2016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72108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D22327-0C39-4740-B321-70663E6927C6}" type="datetime1">
              <a:rPr lang="en-US" smtClean="0">
                <a:solidFill>
                  <a:prstClr val="black">
                    <a:tint val="75000"/>
                  </a:prstClr>
                </a:solidFill>
              </a:rPr>
              <a:pPr/>
              <a:t>11/18/2016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710991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73BB8-34EE-4344-9E8D-6361D08144C3}" type="datetime1">
              <a:rPr lang="en-US" smtClean="0">
                <a:solidFill>
                  <a:prstClr val="black">
                    <a:tint val="75000"/>
                  </a:prstClr>
                </a:solidFill>
              </a:rPr>
              <a:pPr/>
              <a:t>11/18/2016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2879025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B8147-256C-49F7-A74E-ED32D6D53BC7}" type="datetime1">
              <a:rPr lang="en-US" smtClean="0">
                <a:solidFill>
                  <a:prstClr val="black">
                    <a:tint val="75000"/>
                  </a:prstClr>
                </a:solidFill>
              </a:rPr>
              <a:pPr/>
              <a:t>11/18/2016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39012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D6216B-0E3C-4F79-90B7-97D98811C78E}" type="datetime1">
              <a:rPr lang="en-US" smtClean="0"/>
              <a:t>11/18/2016</a:t>
            </a:fld>
            <a:endParaRPr lang="en-US"/>
          </a:p>
        </p:txBody>
      </p:sp>
      <p:sp>
        <p:nvSpPr>
          <p:cNvPr id="5" name="Footer Placeholder 4"/>
          <p:cNvSpPr>
            <a:spLocks noGrp="1"/>
          </p:cNvSpPr>
          <p:nvPr>
            <p:ph type="ftr" sz="quarter" idx="11"/>
          </p:nvPr>
        </p:nvSpPr>
        <p:spPr/>
        <p:txBody>
          <a:bodyPr/>
          <a:lstStyle/>
          <a:p>
            <a:r>
              <a:rPr lang="en-US" smtClean="0"/>
              <a:t>MEhsanSaeed</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Footer Placeholder 4"/>
          <p:cNvSpPr txBox="1">
            <a:spLocks/>
          </p:cNvSpPr>
          <p:nvPr userDrawn="1"/>
        </p:nvSpPr>
        <p:spPr>
          <a:xfrm>
            <a:off x="0" y="6501433"/>
            <a:ext cx="11430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MEhsanSaeed</a:t>
            </a:r>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558CA-D3D7-4D32-8377-42463EA37C5F}" type="datetime1">
              <a:rPr lang="en-US" smtClean="0">
                <a:solidFill>
                  <a:prstClr val="black">
                    <a:tint val="75000"/>
                  </a:prstClr>
                </a:solidFill>
              </a:rPr>
              <a:pPr/>
              <a:t>11/18/2016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4993235"/>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D9A9E4-1168-438F-A5D7-66C4AFC23421}"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380040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2BDF2A-98F3-4956-99C2-3A8DCC7B5B80}"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701729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13252" y="6509992"/>
            <a:ext cx="1129748" cy="365125"/>
          </a:xfrm>
        </p:spPr>
        <p:txBody>
          <a:bodyPr/>
          <a:lstStyle>
            <a:lvl1pPr algn="l">
              <a:defRPr>
                <a:solidFill>
                  <a:schemeClr val="tx1"/>
                </a:solidFill>
              </a:defRPr>
            </a:lvl1pPr>
          </a:lstStyle>
          <a:p>
            <a:r>
              <a:rPr lang="en-US" smtClean="0">
                <a:solidFill>
                  <a:prstClr val="black"/>
                </a:solidFill>
              </a:rPr>
              <a:t>MEhsanSaeed</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b="0">
                <a:solidFill>
                  <a:schemeClr val="tx1"/>
                </a:solidFill>
              </a:defRPr>
            </a:lvl1p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18902320"/>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5113732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219788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0" y="6492875"/>
            <a:ext cx="1143000" cy="365125"/>
          </a:xfrm>
        </p:spPr>
        <p:txBody>
          <a:bodyPr/>
          <a:lstStyle>
            <a:lvl1pPr algn="l">
              <a:defRPr>
                <a:solidFill>
                  <a:schemeClr val="tx1"/>
                </a:solidFill>
              </a:defRPr>
            </a:lvl1pPr>
          </a:lstStyle>
          <a:p>
            <a:r>
              <a:rPr lang="en-US" smtClean="0">
                <a:solidFill>
                  <a:prstClr val="black"/>
                </a:solidFill>
              </a:rPr>
              <a:t>MEhsanSaeed</a:t>
            </a:r>
            <a:endParaRPr lang="en-US">
              <a:solidFill>
                <a:prstClr val="black"/>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520971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0693354"/>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626491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4074209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DD9555-00C7-49E1-843E-5490ADA0E8EB}" type="datetime1">
              <a:rPr lang="en-US" smtClean="0"/>
              <a:t>11/18/2016</a:t>
            </a:fld>
            <a:endParaRPr lang="en-US"/>
          </a:p>
        </p:txBody>
      </p:sp>
      <p:sp>
        <p:nvSpPr>
          <p:cNvPr id="5" name="Footer Placeholder 4"/>
          <p:cNvSpPr>
            <a:spLocks noGrp="1"/>
          </p:cNvSpPr>
          <p:nvPr>
            <p:ph type="ftr" sz="quarter" idx="11"/>
          </p:nvPr>
        </p:nvSpPr>
        <p:spPr/>
        <p:txBody>
          <a:bodyPr/>
          <a:lstStyle/>
          <a:p>
            <a:r>
              <a:rPr lang="en-US" smtClean="0"/>
              <a:t>MEhsanSaeed</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817349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3814882"/>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9789764"/>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0047011"/>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C3FEA0-7E89-44D8-A27C-B0357502F1BD}"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6" name="Slide Number Placeholder 5"/>
          <p:cNvSpPr>
            <a:spLocks noGrp="1"/>
          </p:cNvSpPr>
          <p:nvPr>
            <p:ph type="sldNum" sz="quarter" idx="12"/>
          </p:nvPr>
        </p:nvSpPr>
        <p:spPr/>
        <p:txBody>
          <a:bodyPr/>
          <a:lstStyle>
            <a:lvl1pPr>
              <a:defRPr b="0">
                <a:solidFill>
                  <a:schemeClr val="tx1"/>
                </a:solidFill>
              </a:defRPr>
            </a:lvl1p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0314907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F730E7-DF19-409B-BA3A-CB2994C87243}"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289699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79938B-92FC-4C14-BBAC-97A00DF92F1A}"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376282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13252" y="6492875"/>
            <a:ext cx="1143000" cy="365125"/>
          </a:xfrm>
        </p:spPr>
        <p:txBody>
          <a:bodyPr/>
          <a:lstStyle>
            <a:lvl1pPr algn="l">
              <a:defRPr>
                <a:solidFill>
                  <a:schemeClr val="tx1"/>
                </a:solidFill>
              </a:defRPr>
            </a:lvl1pPr>
          </a:lstStyle>
          <a:p>
            <a:r>
              <a:rPr lang="en-US" smtClean="0">
                <a:solidFill>
                  <a:prstClr val="black"/>
                </a:solidFill>
              </a:rPr>
              <a:t>MEhsanSaeed</a:t>
            </a:r>
            <a:endParaRPr lang="en-US" dirty="0">
              <a:solidFill>
                <a:prstClr val="black"/>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4217930"/>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EB1BEC-FF07-4741-ADFF-EC4393680172}" type="datetime1">
              <a:rPr lang="en-US" smtClean="0">
                <a:solidFill>
                  <a:prstClr val="black">
                    <a:tint val="75000"/>
                  </a:prstClr>
                </a:solidFill>
              </a:rPr>
              <a:pPr/>
              <a:t>11/18/2016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1578934"/>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4F807D-DF66-43EC-BFD5-805BA9C91E5C}" type="datetime1">
              <a:rPr lang="en-US" smtClean="0">
                <a:solidFill>
                  <a:prstClr val="black">
                    <a:tint val="75000"/>
                  </a:prstClr>
                </a:solidFill>
              </a:rPr>
              <a:pPr/>
              <a:t>11/18/2016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2292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EE802-F47F-45F7-B4AC-6FD16782541F}" type="datetime1">
              <a:rPr lang="en-US" smtClean="0"/>
              <a:t>11/18/2016</a:t>
            </a:fld>
            <a:endParaRPr lang="en-US"/>
          </a:p>
        </p:txBody>
      </p:sp>
      <p:sp>
        <p:nvSpPr>
          <p:cNvPr id="6" name="Footer Placeholder 5"/>
          <p:cNvSpPr>
            <a:spLocks noGrp="1"/>
          </p:cNvSpPr>
          <p:nvPr>
            <p:ph type="ftr" sz="quarter" idx="11"/>
          </p:nvPr>
        </p:nvSpPr>
        <p:spPr/>
        <p:txBody>
          <a:bodyPr/>
          <a:lstStyle/>
          <a:p>
            <a:r>
              <a:rPr lang="en-US" smtClean="0"/>
              <a:t>MEhsanSaeed</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7D4D01-4840-4275-9215-2FA0182281C6}" type="datetime1">
              <a:rPr lang="en-US" smtClean="0">
                <a:solidFill>
                  <a:prstClr val="black">
                    <a:tint val="75000"/>
                  </a:prstClr>
                </a:solidFill>
              </a:rPr>
              <a:pPr/>
              <a:t>11/18/2016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955832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F5586-DF85-48DC-83D0-A19070D7DCAC}" type="datetime1">
              <a:rPr lang="en-US" smtClean="0">
                <a:solidFill>
                  <a:prstClr val="black">
                    <a:tint val="75000"/>
                  </a:prstClr>
                </a:solidFill>
              </a:rPr>
              <a:pPr/>
              <a:t>11/18/2016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66836099"/>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9FE0D-A103-46F0-A9C4-1D61C7A16AF2}" type="datetime1">
              <a:rPr lang="en-US" smtClean="0">
                <a:solidFill>
                  <a:prstClr val="black">
                    <a:tint val="75000"/>
                  </a:prstClr>
                </a:solidFill>
              </a:rPr>
              <a:pPr/>
              <a:t>11/18/2016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933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C4CF8-A0F3-416D-92A7-03AD8679B80D}" type="datetime1">
              <a:rPr lang="en-US" smtClean="0">
                <a:solidFill>
                  <a:prstClr val="black">
                    <a:tint val="75000"/>
                  </a:prstClr>
                </a:solidFill>
              </a:rPr>
              <a:pPr/>
              <a:t>11/18/2016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6608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BF1F8-3491-4072-9A97-2F597B3AE389}"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913166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3FF33-B253-446F-A0DB-2D6852B29466}"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436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11FFA4-7F4A-46FF-BCDE-469FC6E61E48}" type="datetime1">
              <a:rPr lang="en-US" smtClean="0"/>
              <a:t>11/18/2016</a:t>
            </a:fld>
            <a:endParaRPr lang="en-US"/>
          </a:p>
        </p:txBody>
      </p:sp>
      <p:sp>
        <p:nvSpPr>
          <p:cNvPr id="8" name="Footer Placeholder 7"/>
          <p:cNvSpPr>
            <a:spLocks noGrp="1"/>
          </p:cNvSpPr>
          <p:nvPr>
            <p:ph type="ftr" sz="quarter" idx="11"/>
          </p:nvPr>
        </p:nvSpPr>
        <p:spPr/>
        <p:txBody>
          <a:bodyPr/>
          <a:lstStyle/>
          <a:p>
            <a:r>
              <a:rPr lang="en-US" smtClean="0"/>
              <a:t>MEhsanSaeed</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E3085B-6EFE-4250-9429-4BBAF01C6B56}" type="datetime1">
              <a:rPr lang="en-US" smtClean="0"/>
              <a:t>11/18/2016</a:t>
            </a:fld>
            <a:endParaRPr lang="en-US"/>
          </a:p>
        </p:txBody>
      </p:sp>
      <p:sp>
        <p:nvSpPr>
          <p:cNvPr id="4" name="Footer Placeholder 3"/>
          <p:cNvSpPr>
            <a:spLocks noGrp="1"/>
          </p:cNvSpPr>
          <p:nvPr>
            <p:ph type="ftr" sz="quarter" idx="11"/>
          </p:nvPr>
        </p:nvSpPr>
        <p:spPr/>
        <p:txBody>
          <a:bodyPr/>
          <a:lstStyle/>
          <a:p>
            <a:r>
              <a:rPr lang="en-US" smtClean="0"/>
              <a:t>MEhsanSaeed</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D76607-F23F-4E0D-9DD9-428AC99330B8}" type="datetime1">
              <a:rPr lang="en-US" smtClean="0"/>
              <a:t>11/18/2016</a:t>
            </a:fld>
            <a:endParaRPr lang="en-US"/>
          </a:p>
        </p:txBody>
      </p:sp>
      <p:sp>
        <p:nvSpPr>
          <p:cNvPr id="3" name="Footer Placeholder 2"/>
          <p:cNvSpPr>
            <a:spLocks noGrp="1"/>
          </p:cNvSpPr>
          <p:nvPr>
            <p:ph type="ftr" sz="quarter" idx="11"/>
          </p:nvPr>
        </p:nvSpPr>
        <p:spPr/>
        <p:txBody>
          <a:bodyPr/>
          <a:lstStyle/>
          <a:p>
            <a:r>
              <a:rPr lang="en-US" smtClean="0"/>
              <a:t>MEhsanSaeed</a:t>
            </a:r>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CC8A2D-C71E-4440-92FF-37C0DF2D4D33}" type="datetime1">
              <a:rPr lang="en-US" smtClean="0"/>
              <a:t>11/18/2016</a:t>
            </a:fld>
            <a:endParaRPr lang="en-US"/>
          </a:p>
        </p:txBody>
      </p:sp>
      <p:sp>
        <p:nvSpPr>
          <p:cNvPr id="6" name="Footer Placeholder 5"/>
          <p:cNvSpPr>
            <a:spLocks noGrp="1"/>
          </p:cNvSpPr>
          <p:nvPr>
            <p:ph type="ftr" sz="quarter" idx="11"/>
          </p:nvPr>
        </p:nvSpPr>
        <p:spPr/>
        <p:txBody>
          <a:bodyPr/>
          <a:lstStyle/>
          <a:p>
            <a:r>
              <a:rPr lang="en-US" smtClean="0"/>
              <a:t>MEhsanSaeed</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347FCD-1CA2-423F-9170-61CF5D0DF712}" type="datetime1">
              <a:rPr lang="en-US" smtClean="0"/>
              <a:t>11/18/2016</a:t>
            </a:fld>
            <a:endParaRPr lang="en-US"/>
          </a:p>
        </p:txBody>
      </p:sp>
      <p:sp>
        <p:nvSpPr>
          <p:cNvPr id="6" name="Footer Placeholder 5"/>
          <p:cNvSpPr>
            <a:spLocks noGrp="1"/>
          </p:cNvSpPr>
          <p:nvPr>
            <p:ph type="ftr" sz="quarter" idx="11"/>
          </p:nvPr>
        </p:nvSpPr>
        <p:spPr/>
        <p:txBody>
          <a:bodyPr/>
          <a:lstStyle/>
          <a:p>
            <a:r>
              <a:rPr lang="en-US" smtClean="0"/>
              <a:t>MEhsanSaeed</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4FF54-A709-4437-829F-213E01901111}" type="datetime1">
              <a:rPr lang="en-US" smtClean="0"/>
              <a:t>11/18/2016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MEhsanSaeed</a:t>
            </a:r>
            <a:endParaRPr lang="en-US"/>
          </a:p>
        </p:txBody>
      </p:sp>
      <p:sp>
        <p:nvSpPr>
          <p:cNvPr id="6" name="Slide Number Placeholder 5"/>
          <p:cNvSpPr>
            <a:spLocks noGrp="1"/>
          </p:cNvSpPr>
          <p:nvPr>
            <p:ph type="sldNum" sz="quarter" idx="4"/>
          </p:nvPr>
        </p:nvSpPr>
        <p:spPr>
          <a:xfrm>
            <a:off x="6977742" y="652190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BA1AC-4D00-4E2D-8955-362673B2C8DC}"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4"/>
          </p:nvPr>
        </p:nvSpPr>
        <p:spPr>
          <a:xfrm>
            <a:off x="6977742" y="652190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43103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MEhsanSaeed</a:t>
            </a:r>
            <a:endParaRPr lang="en-US">
              <a:solidFill>
                <a:prstClr val="black">
                  <a:tint val="75000"/>
                </a:prstClr>
              </a:solidFill>
            </a:endParaRPr>
          </a:p>
        </p:txBody>
      </p:sp>
      <p:sp>
        <p:nvSpPr>
          <p:cNvPr id="6" name="Slide Number Placeholder 5"/>
          <p:cNvSpPr>
            <a:spLocks noGrp="1"/>
          </p:cNvSpPr>
          <p:nvPr>
            <p:ph type="sldNum" sz="quarter" idx="4"/>
          </p:nvPr>
        </p:nvSpPr>
        <p:spPr>
          <a:xfrm>
            <a:off x="6977742" y="652190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50850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494793-537E-43C7-8648-A379801F760D}" type="datetime1">
              <a:rPr lang="en-US" smtClean="0">
                <a:solidFill>
                  <a:prstClr val="black">
                    <a:tint val="75000"/>
                  </a:prstClr>
                </a:solidFill>
              </a:rPr>
              <a:pPr/>
              <a:t>11/18/2016</a:t>
            </a:fld>
            <a:endParaRPr lang="en-US">
              <a:solidFill>
                <a:prstClr val="black">
                  <a:tint val="75000"/>
                </a:prstClr>
              </a:solidFill>
            </a:endParaRPr>
          </a:p>
        </p:txBody>
      </p:sp>
      <p:sp>
        <p:nvSpPr>
          <p:cNvPr id="5" name="Footer Placeholder 4"/>
          <p:cNvSpPr>
            <a:spLocks noGrp="1"/>
          </p:cNvSpPr>
          <p:nvPr>
            <p:ph type="ftr" sz="quarter" idx="3"/>
          </p:nvPr>
        </p:nvSpPr>
        <p:spPr>
          <a:xfrm>
            <a:off x="-23191" y="6492875"/>
            <a:ext cx="1089991" cy="365125"/>
          </a:xfrm>
          <a:prstGeom prst="rect">
            <a:avLst/>
          </a:prstGeom>
        </p:spPr>
        <p:txBody>
          <a:bodyPr vert="horz" lIns="91440" tIns="45720" rIns="91440" bIns="45720" rtlCol="0" anchor="ctr"/>
          <a:lstStyle>
            <a:lvl1pPr algn="l">
              <a:defRPr sz="1200">
                <a:solidFill>
                  <a:schemeClr val="tx1"/>
                </a:solidFill>
              </a:defRPr>
            </a:lvl1pPr>
          </a:lstStyle>
          <a:p>
            <a:r>
              <a:rPr lang="en-US" smtClean="0">
                <a:solidFill>
                  <a:prstClr val="black"/>
                </a:solidFill>
              </a:rPr>
              <a:t>MEhsanSaeed</a:t>
            </a:r>
            <a:endParaRPr lang="en-US">
              <a:solidFill>
                <a:prstClr val="black"/>
              </a:solidFill>
            </a:endParaRPr>
          </a:p>
        </p:txBody>
      </p:sp>
      <p:sp>
        <p:nvSpPr>
          <p:cNvPr id="6" name="Slide Number Placeholder 5"/>
          <p:cNvSpPr>
            <a:spLocks noGrp="1"/>
          </p:cNvSpPr>
          <p:nvPr>
            <p:ph type="sldNum" sz="quarter" idx="4"/>
          </p:nvPr>
        </p:nvSpPr>
        <p:spPr>
          <a:xfrm>
            <a:off x="6977742" y="6521903"/>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59829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6.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15.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87100"/>
            <a:ext cx="9144000" cy="533400"/>
          </a:xfrm>
        </p:spPr>
        <p:txBody>
          <a:bodyPr>
            <a:noAutofit/>
          </a:bodyPr>
          <a:lstStyle/>
          <a:p>
            <a:r>
              <a:rPr lang="en-US" sz="3600" b="1" dirty="0" smtClean="0">
                <a:solidFill>
                  <a:srgbClr val="FF0000"/>
                </a:solidFill>
                <a:effectLst>
                  <a:outerShdw blurRad="38100" dist="38100" dir="2700000" algn="tl">
                    <a:srgbClr val="000000">
                      <a:alpha val="43137"/>
                    </a:srgbClr>
                  </a:outerShdw>
                </a:effectLst>
              </a:rPr>
              <a:t>Control Risks</a:t>
            </a:r>
            <a:endParaRPr lang="en-US" sz="3200" b="1" dirty="0">
              <a:solidFill>
                <a:srgbClr val="FF0000"/>
              </a:solidFill>
              <a:effectLst>
                <a:outerShdw blurRad="38100" dist="38100" dir="2700000" algn="tl">
                  <a:srgbClr val="000000">
                    <a:alpha val="43137"/>
                  </a:srgbClr>
                </a:outerShdw>
              </a:effectLst>
            </a:endParaRPr>
          </a:p>
        </p:txBody>
      </p:sp>
      <p:sp>
        <p:nvSpPr>
          <p:cNvPr id="5" name="Slide Number Placeholder 4"/>
          <p:cNvSpPr>
            <a:spLocks noGrp="1"/>
          </p:cNvSpPr>
          <p:nvPr>
            <p:ph type="sldNum" sz="quarter" idx="12"/>
          </p:nvPr>
        </p:nvSpPr>
        <p:spPr/>
        <p:txBody>
          <a:bodyPr/>
          <a:lstStyle/>
          <a:p>
            <a:fld id="{B6F15528-21DE-4FAA-801E-634DDDAF4B2B}" type="slidenum">
              <a:rPr lang="en-US" b="1" smtClean="0">
                <a:solidFill>
                  <a:prstClr val="black"/>
                </a:solidFill>
              </a:rPr>
              <a:pPr/>
              <a:t>1</a:t>
            </a:fld>
            <a:endParaRPr lang="en-US" b="1" dirty="0">
              <a:solidFill>
                <a:prstClr val="black"/>
              </a:solidFill>
            </a:endParaRPr>
          </a:p>
        </p:txBody>
      </p:sp>
      <p:sp>
        <p:nvSpPr>
          <p:cNvPr id="8" name="Rectangle 7"/>
          <p:cNvSpPr/>
          <p:nvPr/>
        </p:nvSpPr>
        <p:spPr>
          <a:xfrm>
            <a:off x="3679222" y="-81275"/>
            <a:ext cx="1785555" cy="584775"/>
          </a:xfrm>
          <a:prstGeom prst="rect">
            <a:avLst/>
          </a:prstGeom>
        </p:spPr>
        <p:txBody>
          <a:bodyPr wrap="square">
            <a:spAutoFit/>
          </a:bodyPr>
          <a:lstStyle/>
          <a:p>
            <a:pPr algn="ctr"/>
            <a:r>
              <a:rPr lang="en-US" sz="3200" b="1" dirty="0" smtClean="0">
                <a:solidFill>
                  <a:prstClr val="black"/>
                </a:solidFill>
              </a:rPr>
              <a:t>MEC-9</a:t>
            </a:r>
            <a:endParaRPr lang="en-US" sz="3200" b="1" dirty="0">
              <a:solidFill>
                <a:prstClr val="black"/>
              </a:solidFill>
            </a:endParaRPr>
          </a:p>
        </p:txBody>
      </p:sp>
      <p:sp>
        <p:nvSpPr>
          <p:cNvPr id="4" name="Footer Placeholder 3"/>
          <p:cNvSpPr>
            <a:spLocks noGrp="1"/>
          </p:cNvSpPr>
          <p:nvPr>
            <p:ph type="ftr" sz="quarter" idx="11"/>
          </p:nvPr>
        </p:nvSpPr>
        <p:spPr>
          <a:xfrm>
            <a:off x="3124200" y="6483673"/>
            <a:ext cx="2895600" cy="365125"/>
          </a:xfrm>
        </p:spPr>
        <p:txBody>
          <a:bodyPr/>
          <a:lstStyle/>
          <a:p>
            <a:pPr algn="ctr"/>
            <a:r>
              <a:rPr lang="en-US" dirty="0" err="1" smtClean="0">
                <a:solidFill>
                  <a:prstClr val="black">
                    <a:tint val="75000"/>
                  </a:prstClr>
                </a:solidFill>
              </a:rPr>
              <a:t>MEhsanSaeed</a:t>
            </a:r>
            <a:endParaRPr lang="en-US" dirty="0">
              <a:solidFill>
                <a:prstClr val="black">
                  <a:tint val="75000"/>
                </a:prstClr>
              </a:solidFill>
            </a:endParaRPr>
          </a:p>
        </p:txBody>
      </p:sp>
      <p:sp>
        <p:nvSpPr>
          <p:cNvPr id="6" name="TextBox 5"/>
          <p:cNvSpPr txBox="1"/>
          <p:nvPr/>
        </p:nvSpPr>
        <p:spPr>
          <a:xfrm>
            <a:off x="23150" y="1091875"/>
            <a:ext cx="9111342" cy="3477875"/>
          </a:xfrm>
          <a:prstGeom prst="rect">
            <a:avLst/>
          </a:prstGeom>
          <a:noFill/>
        </p:spPr>
        <p:txBody>
          <a:bodyPr wrap="square" rtlCol="0">
            <a:spAutoFit/>
          </a:bodyPr>
          <a:lstStyle/>
          <a:p>
            <a:pPr>
              <a:spcBef>
                <a:spcPts val="600"/>
              </a:spcBef>
              <a:buClr>
                <a:srgbClr val="FF0000"/>
              </a:buClr>
              <a:buSzPct val="65000"/>
            </a:pPr>
            <a:r>
              <a:rPr lang="en-US" sz="2000" u="sng" dirty="0" smtClean="0">
                <a:solidFill>
                  <a:prstClr val="black"/>
                </a:solidFill>
              </a:rPr>
              <a:t>Outline</a:t>
            </a:r>
          </a:p>
          <a:p>
            <a:pPr marL="234950" indent="-234950">
              <a:spcBef>
                <a:spcPts val="600"/>
              </a:spcBef>
              <a:buClr>
                <a:srgbClr val="FF0000"/>
              </a:buClr>
              <a:buSzPct val="65000"/>
              <a:buFont typeface="Wingdings" pitchFamily="2" charset="2"/>
              <a:buChar char="§"/>
            </a:pPr>
            <a:r>
              <a:rPr lang="en-US" sz="2000" dirty="0" smtClean="0">
                <a:solidFill>
                  <a:prstClr val="black"/>
                </a:solidFill>
              </a:rPr>
              <a:t>The domain of Monitoring &amp; Controlling Risks</a:t>
            </a:r>
          </a:p>
          <a:p>
            <a:pPr marL="234950" indent="-234950">
              <a:spcBef>
                <a:spcPts val="600"/>
              </a:spcBef>
              <a:buClr>
                <a:srgbClr val="FF0000"/>
              </a:buClr>
              <a:buSzPct val="65000"/>
              <a:buFont typeface="Wingdings" pitchFamily="2" charset="2"/>
              <a:buChar char="§"/>
            </a:pPr>
            <a:r>
              <a:rPr lang="en-US" sz="2000" dirty="0" smtClean="0">
                <a:solidFill>
                  <a:prstClr val="black"/>
                </a:solidFill>
              </a:rPr>
              <a:t>Processes of the Risk KA and the Control Risk Process</a:t>
            </a:r>
          </a:p>
          <a:p>
            <a:pPr marL="234950" indent="-234950">
              <a:spcBef>
                <a:spcPts val="600"/>
              </a:spcBef>
              <a:buClr>
                <a:srgbClr val="FF0000"/>
              </a:buClr>
              <a:buSzPct val="65000"/>
              <a:buFont typeface="Wingdings" pitchFamily="2" charset="2"/>
              <a:buChar char="§"/>
            </a:pPr>
            <a:r>
              <a:rPr lang="en-US" sz="2000" dirty="0" smtClean="0">
                <a:solidFill>
                  <a:prstClr val="black"/>
                </a:solidFill>
              </a:rPr>
              <a:t>Role of Contingency and Management Reserves in the MEC of Risks</a:t>
            </a:r>
          </a:p>
          <a:p>
            <a:pPr marL="234950" indent="-234950">
              <a:spcBef>
                <a:spcPts val="600"/>
              </a:spcBef>
              <a:buClr>
                <a:srgbClr val="FF0000"/>
              </a:buClr>
              <a:buSzPct val="65000"/>
              <a:buFont typeface="Wingdings" pitchFamily="2" charset="2"/>
              <a:buChar char="§"/>
            </a:pPr>
            <a:r>
              <a:rPr lang="en-US" sz="2000" dirty="0" smtClean="0">
                <a:solidFill>
                  <a:prstClr val="black"/>
                </a:solidFill>
              </a:rPr>
              <a:t>Some typical Risk MEC Situations</a:t>
            </a:r>
          </a:p>
          <a:p>
            <a:pPr>
              <a:spcBef>
                <a:spcPts val="600"/>
              </a:spcBef>
              <a:buClr>
                <a:srgbClr val="FF0000"/>
              </a:buClr>
              <a:buSzPct val="65000"/>
            </a:pPr>
            <a:r>
              <a:rPr lang="en-US" sz="2000" u="sng" dirty="0" smtClean="0">
                <a:solidFill>
                  <a:prstClr val="black"/>
                </a:solidFill>
              </a:rPr>
              <a:t>Readings</a:t>
            </a:r>
          </a:p>
          <a:p>
            <a:pPr marL="234950" indent="-234950">
              <a:spcBef>
                <a:spcPts val="600"/>
              </a:spcBef>
              <a:buClr>
                <a:srgbClr val="FF0000"/>
              </a:buClr>
              <a:buSzPct val="65000"/>
              <a:buFont typeface="Wingdings" pitchFamily="2" charset="2"/>
              <a:buChar char="§"/>
            </a:pPr>
            <a:r>
              <a:rPr lang="en-US" sz="2000" dirty="0" smtClean="0">
                <a:solidFill>
                  <a:prstClr val="black"/>
                </a:solidFill>
              </a:rPr>
              <a:t>PMBoK</a:t>
            </a:r>
            <a:r>
              <a:rPr lang="fr-FR" sz="2000" dirty="0">
                <a:solidFill>
                  <a:prstClr val="black"/>
                </a:solidFill>
              </a:rPr>
              <a:t>, pages 349-354.</a:t>
            </a:r>
          </a:p>
          <a:p>
            <a:pPr marL="234950" indent="-234950">
              <a:spcBef>
                <a:spcPts val="600"/>
              </a:spcBef>
              <a:buClr>
                <a:srgbClr val="FF0000"/>
              </a:buClr>
              <a:buSzPct val="65000"/>
              <a:buFont typeface="Wingdings" pitchFamily="2" charset="2"/>
              <a:buChar char="§"/>
            </a:pPr>
            <a:r>
              <a:rPr lang="fr-FR" sz="2000" dirty="0" smtClean="0">
                <a:solidFill>
                  <a:prstClr val="black"/>
                </a:solidFill>
              </a:rPr>
              <a:t>Rita</a:t>
            </a:r>
            <a:r>
              <a:rPr lang="fr-FR" sz="2000" dirty="0">
                <a:solidFill>
                  <a:prstClr val="black"/>
                </a:solidFill>
              </a:rPr>
              <a:t>, pages 88 &amp; </a:t>
            </a:r>
            <a:r>
              <a:rPr lang="fr-FR" sz="2000" dirty="0" smtClean="0">
                <a:solidFill>
                  <a:prstClr val="black"/>
                </a:solidFill>
              </a:rPr>
              <a:t>431-443.</a:t>
            </a:r>
            <a:endParaRPr lang="en-US" sz="2000" dirty="0" smtClean="0">
              <a:solidFill>
                <a:prstClr val="black"/>
              </a:solidFill>
            </a:endParaRPr>
          </a:p>
          <a:p>
            <a:pPr marL="234950" indent="-234950">
              <a:spcBef>
                <a:spcPts val="600"/>
              </a:spcBef>
              <a:buClr>
                <a:srgbClr val="FF0000"/>
              </a:buClr>
              <a:buSzPct val="65000"/>
              <a:buFont typeface="Wingdings" pitchFamily="2" charset="2"/>
              <a:buChar char="§"/>
            </a:pPr>
            <a:r>
              <a:rPr lang="en-US" sz="2000" dirty="0" smtClean="0">
                <a:solidFill>
                  <a:prstClr val="black"/>
                </a:solidFill>
              </a:rPr>
              <a:t>Lecture Notes.</a:t>
            </a:r>
            <a:endParaRPr lang="en-US" sz="2000" dirty="0">
              <a:solidFill>
                <a:prstClr val="black"/>
              </a:solidFill>
            </a:endParaRPr>
          </a:p>
        </p:txBody>
      </p:sp>
    </p:spTree>
    <p:extLst>
      <p:ext uri="{BB962C8B-B14F-4D97-AF65-F5344CB8AC3E}">
        <p14:creationId xmlns:p14="http://schemas.microsoft.com/office/powerpoint/2010/main" val="3043506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smtClean="0">
                <a:solidFill>
                  <a:srgbClr val="FF0000"/>
                </a:solidFill>
                <a:effectLst>
                  <a:outerShdw blurRad="38100" dist="38100" dir="2700000" algn="tl">
                    <a:srgbClr val="000000">
                      <a:alpha val="43137"/>
                    </a:srgbClr>
                  </a:outerShdw>
                </a:effectLst>
              </a:rPr>
              <a:t>Monitor </a:t>
            </a:r>
            <a:r>
              <a:rPr lang="en-US" sz="3200" b="1" dirty="0">
                <a:solidFill>
                  <a:srgbClr val="FF0000"/>
                </a:solidFill>
                <a:effectLst>
                  <a:outerShdw blurRad="38100" dist="38100" dir="2700000" algn="tl">
                    <a:srgbClr val="000000">
                      <a:alpha val="43137"/>
                    </a:srgbClr>
                  </a:outerShdw>
                </a:effectLst>
              </a:rPr>
              <a:t>&amp; Control </a:t>
            </a:r>
            <a:r>
              <a:rPr lang="en-US" sz="3200" b="1" dirty="0" smtClean="0">
                <a:solidFill>
                  <a:srgbClr val="FF0000"/>
                </a:solidFill>
                <a:effectLst>
                  <a:outerShdw blurRad="38100" dist="38100" dir="2700000" algn="tl">
                    <a:srgbClr val="000000">
                      <a:alpha val="43137"/>
                    </a:srgbClr>
                  </a:outerShdw>
                </a:effectLst>
              </a:rPr>
              <a:t>Risks Inputs </a:t>
            </a:r>
            <a:endParaRPr lang="en-US" sz="32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a:xfrm>
            <a:off x="7004538" y="6461578"/>
            <a:ext cx="2133600" cy="365125"/>
          </a:xfrm>
        </p:spPr>
        <p:txBody>
          <a:bodyPr/>
          <a:lstStyle/>
          <a:p>
            <a:fld id="{B6F15528-21DE-4FAA-801E-634DDDAF4B2B}" type="slidenum">
              <a:rPr lang="en-US" b="1" smtClean="0">
                <a:solidFill>
                  <a:prstClr val="black"/>
                </a:solidFill>
              </a:rPr>
              <a:pPr/>
              <a:t>10</a:t>
            </a:fld>
            <a:endParaRPr lang="en-US" b="1" dirty="0">
              <a:solidFill>
                <a:prstClr val="black"/>
              </a:solidFill>
            </a:endParaRPr>
          </a:p>
        </p:txBody>
      </p:sp>
      <p:graphicFrame>
        <p:nvGraphicFramePr>
          <p:cNvPr id="19" name="Table 18"/>
          <p:cNvGraphicFramePr>
            <a:graphicFrameLocks noGrp="1"/>
          </p:cNvGraphicFramePr>
          <p:nvPr>
            <p:extLst/>
          </p:nvPr>
        </p:nvGraphicFramePr>
        <p:xfrm>
          <a:off x="228600" y="685800"/>
          <a:ext cx="8686800" cy="128016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457200">
                <a:tc>
                  <a:txBody>
                    <a:bodyPr/>
                    <a:lstStyle/>
                    <a:p>
                      <a:r>
                        <a:rPr lang="en-US" sz="2000" b="1" dirty="0" smtClean="0"/>
                        <a:t>Input</a:t>
                      </a:r>
                      <a:endParaRPr lang="en-US" sz="2000" b="1" dirty="0"/>
                    </a:p>
                  </a:txBody>
                  <a:tcPr marT="91440" marB="91440" anchor="b">
                    <a:solidFill>
                      <a:schemeClr val="bg1">
                        <a:lumMod val="85000"/>
                      </a:schemeClr>
                    </a:solidFill>
                  </a:tcPr>
                </a:tc>
                <a:tc>
                  <a:txBody>
                    <a:bodyPr/>
                    <a:lstStyle/>
                    <a:p>
                      <a:r>
                        <a:rPr lang="en-US" sz="2000" b="1" dirty="0" smtClean="0"/>
                        <a:t>Details</a:t>
                      </a:r>
                      <a:endParaRPr lang="en-US" sz="2000" b="1" dirty="0"/>
                    </a:p>
                  </a:txBody>
                  <a:tcPr marT="91440" marB="91440" anchor="b">
                    <a:solidFill>
                      <a:schemeClr val="bg1">
                        <a:lumMod val="85000"/>
                      </a:schemeClr>
                    </a:solidFill>
                  </a:tcPr>
                </a:tc>
                <a:extLst>
                  <a:ext uri="{0D108BD9-81ED-4DB2-BD59-A6C34878D82A}">
                    <a16:rowId xmlns:a16="http://schemas.microsoft.com/office/drawing/2014/main" val="10000"/>
                  </a:ext>
                </a:extLst>
              </a:tr>
              <a:tr h="457200">
                <a:tc>
                  <a:txBody>
                    <a:bodyPr/>
                    <a:lstStyle/>
                    <a:p>
                      <a:r>
                        <a:rPr lang="en-US" sz="2000" b="1" dirty="0" smtClean="0"/>
                        <a:t>Project</a:t>
                      </a:r>
                      <a:r>
                        <a:rPr lang="en-US" sz="2000" b="1" baseline="0" dirty="0" smtClean="0"/>
                        <a:t> Risk Management Plan</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How the Project Risks will be Monitored &amp; Controlled</a:t>
                      </a:r>
                      <a:endParaRPr lang="en-US" sz="2000" b="1" dirty="0"/>
                    </a:p>
                  </a:txBody>
                  <a:tcPr marT="91440" marB="9144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nvPr>
        </p:nvGraphicFramePr>
        <p:xfrm>
          <a:off x="228600" y="1964368"/>
          <a:ext cx="8686800" cy="109728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472440">
                <a:tc>
                  <a:txBody>
                    <a:bodyPr/>
                    <a:lstStyle/>
                    <a:p>
                      <a:r>
                        <a:rPr lang="en-US" sz="2000" b="1" dirty="0" smtClean="0"/>
                        <a:t>WPD</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Status of Deliverables</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Schedule</a:t>
                      </a:r>
                      <a:r>
                        <a:rPr lang="en-US" sz="2000" b="1" kern="1200" baseline="0" dirty="0" smtClean="0">
                          <a:solidFill>
                            <a:schemeClr val="tx1"/>
                          </a:solidFill>
                          <a:latin typeface="+mn-lt"/>
                          <a:ea typeface="+mn-ea"/>
                          <a:cs typeface="+mn-cs"/>
                        </a:rPr>
                        <a:t> Progress</a:t>
                      </a:r>
                    </a:p>
                    <a:p>
                      <a:pPr marL="173038" indent="-173038">
                        <a:buFont typeface="Arial" panose="020B0604020202020204" pitchFamily="34" charset="0"/>
                        <a:buChar char="•"/>
                      </a:pPr>
                      <a:r>
                        <a:rPr lang="en-US" sz="2000" b="1" kern="1200" baseline="0" dirty="0" smtClean="0">
                          <a:solidFill>
                            <a:schemeClr val="tx1"/>
                          </a:solidFill>
                          <a:latin typeface="+mn-lt"/>
                          <a:ea typeface="+mn-ea"/>
                          <a:cs typeface="+mn-cs"/>
                        </a:rPr>
                        <a:t>Costs incurred</a:t>
                      </a:r>
                      <a:endParaRPr lang="en-US" sz="2000" b="1" kern="1200" dirty="0" smtClean="0">
                        <a:solidFill>
                          <a:schemeClr val="tx1"/>
                        </a:solidFill>
                        <a:latin typeface="+mn-lt"/>
                        <a:ea typeface="+mn-ea"/>
                        <a:cs typeface="+mn-cs"/>
                      </a:endParaRPr>
                    </a:p>
                  </a:txBody>
                  <a:tcPr marT="91440" marB="91440"/>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nvPr>
        </p:nvGraphicFramePr>
        <p:xfrm>
          <a:off x="228600" y="3066424"/>
          <a:ext cx="8686800" cy="79248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729343">
                <a:tc>
                  <a:txBody>
                    <a:bodyPr/>
                    <a:lstStyle/>
                    <a:p>
                      <a:r>
                        <a:rPr lang="en-US" sz="2000" b="1" dirty="0" smtClean="0"/>
                        <a:t>WPR</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EV Data (including Forecasting</a:t>
                      </a:r>
                      <a:r>
                        <a:rPr lang="en-US" sz="2000" b="1" kern="1200" baseline="0" dirty="0" smtClean="0">
                          <a:solidFill>
                            <a:schemeClr val="tx1"/>
                          </a:solidFill>
                          <a:latin typeface="+mn-lt"/>
                          <a:ea typeface="+mn-ea"/>
                          <a:cs typeface="+mn-cs"/>
                        </a:rPr>
                        <a:t> Data)</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Variance Analysis</a:t>
                      </a:r>
                    </a:p>
                  </a:txBody>
                  <a:tcPr marT="91440" marB="91440"/>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284374251"/>
              </p:ext>
            </p:extLst>
          </p:nvPr>
        </p:nvGraphicFramePr>
        <p:xfrm>
          <a:off x="228600" y="3852536"/>
          <a:ext cx="8686800" cy="158496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gridCol w="2247900">
                  <a:extLst>
                    <a:ext uri="{9D8B030D-6E8A-4147-A177-3AD203B41FA5}">
                      <a16:colId xmlns:a16="http://schemas.microsoft.com/office/drawing/2014/main" val="20003"/>
                    </a:ext>
                  </a:extLst>
                </a:gridCol>
              </a:tblGrid>
              <a:tr h="335280">
                <a:tc rowSpan="2">
                  <a:txBody>
                    <a:bodyPr/>
                    <a:lstStyle/>
                    <a:p>
                      <a:r>
                        <a:rPr lang="en-US" sz="2000" b="1" kern="1200" dirty="0" smtClean="0">
                          <a:solidFill>
                            <a:schemeClr val="tx1"/>
                          </a:solidFill>
                          <a:latin typeface="+mn-lt"/>
                          <a:ea typeface="+mn-ea"/>
                          <a:cs typeface="+mn-cs"/>
                        </a:rPr>
                        <a:t>Risk Register</a:t>
                      </a:r>
                      <a:endParaRPr lang="en-US" sz="2000" b="1" kern="1200" dirty="0">
                        <a:solidFill>
                          <a:schemeClr val="tx1"/>
                        </a:solidFill>
                        <a:latin typeface="+mn-lt"/>
                        <a:ea typeface="+mn-ea"/>
                        <a:cs typeface="+mn-cs"/>
                      </a:endParaRPr>
                    </a:p>
                  </a:txBody>
                  <a:tcPr marT="91440" marB="91440"/>
                </a:tc>
                <a:tc gridSpan="3">
                  <a:txBody>
                    <a:bodyPr/>
                    <a:lstStyle/>
                    <a:p>
                      <a:r>
                        <a:rPr lang="en-US" sz="2000" b="1" kern="1200" dirty="0" smtClean="0">
                          <a:solidFill>
                            <a:schemeClr val="tx1"/>
                          </a:solidFill>
                          <a:latin typeface="+mn-lt"/>
                          <a:ea typeface="+mn-ea"/>
                          <a:cs typeface="+mn-cs"/>
                        </a:rPr>
                        <a:t>Key inputs for Risks monitoring &amp; control:</a:t>
                      </a:r>
                      <a:endParaRPr lang="en-US" sz="2000" b="1" kern="1200" dirty="0">
                        <a:solidFill>
                          <a:schemeClr val="tx1"/>
                        </a:solidFill>
                        <a:latin typeface="+mn-lt"/>
                        <a:ea typeface="+mn-ea"/>
                        <a:cs typeface="+mn-cs"/>
                      </a:endParaRPr>
                    </a:p>
                  </a:txBody>
                  <a:tcPr marT="91440" marB="91440">
                    <a:lnB w="12700" cap="flat" cmpd="sng" algn="ctr">
                      <a:noFill/>
                      <a:prstDash val="solid"/>
                      <a:round/>
                      <a:headEnd type="none" w="med" len="med"/>
                      <a:tailEnd type="none" w="med" len="med"/>
                    </a:lnB>
                  </a:tcPr>
                </a:tc>
                <a:tc hMerge="1">
                  <a:txBody>
                    <a:bodyPr/>
                    <a:lstStyle/>
                    <a:p>
                      <a:endParaRPr lang="en-US" dirty="0"/>
                    </a:p>
                  </a:txBody>
                  <a:tcPr marT="91440" marB="91440"/>
                </a:tc>
                <a:tc hMerge="1">
                  <a:txBody>
                    <a:bodyPr/>
                    <a:lstStyle/>
                    <a:p>
                      <a:endParaRPr lang="en-US"/>
                    </a:p>
                  </a:txBody>
                  <a:tcPr/>
                </a:tc>
                <a:extLst>
                  <a:ext uri="{0D108BD9-81ED-4DB2-BD59-A6C34878D82A}">
                    <a16:rowId xmlns:a16="http://schemas.microsoft.com/office/drawing/2014/main" val="10000"/>
                  </a:ext>
                </a:extLst>
              </a:tr>
              <a:tr h="990600">
                <a:tc vMerge="1">
                  <a:txBody>
                    <a:bodyPr/>
                    <a:lstStyle/>
                    <a:p>
                      <a:endParaRPr lang="en-US"/>
                    </a:p>
                  </a:txBody>
                  <a:tcPr/>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Identified Risks</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Watch</a:t>
                      </a:r>
                      <a:r>
                        <a:rPr lang="en-US" sz="2000" b="1" kern="1200" baseline="0" dirty="0" smtClean="0">
                          <a:solidFill>
                            <a:schemeClr val="tx1"/>
                          </a:solidFill>
                          <a:latin typeface="+mn-lt"/>
                          <a:ea typeface="+mn-ea"/>
                          <a:cs typeface="+mn-cs"/>
                        </a:rPr>
                        <a:t> List</a:t>
                      </a:r>
                    </a:p>
                    <a:p>
                      <a:pPr marL="173038" marR="0" indent="-17303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kern="1200" baseline="0" dirty="0" smtClean="0">
                          <a:solidFill>
                            <a:schemeClr val="tx1"/>
                          </a:solidFill>
                          <a:latin typeface="+mn-lt"/>
                          <a:ea typeface="+mn-ea"/>
                          <a:cs typeface="+mn-cs"/>
                        </a:rPr>
                        <a:t>Risk Responses</a:t>
                      </a:r>
                      <a:endParaRPr lang="en-US" sz="2000" b="1" kern="1200" dirty="0" smtClean="0">
                        <a:solidFill>
                          <a:schemeClr val="tx1"/>
                        </a:solidFill>
                        <a:latin typeface="+mn-lt"/>
                        <a:ea typeface="+mn-ea"/>
                        <a:cs typeface="+mn-cs"/>
                      </a:endParaRPr>
                    </a:p>
                  </a:txBody>
                  <a:tcPr marT="91440" marB="91440">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marL="173038" indent="-173038" algn="l" defTabSz="914400" rtl="0" eaLnBrk="1" latinLnBrk="0" hangingPunct="1">
                        <a:buFont typeface="Arial" panose="020B0604020202020204" pitchFamily="34" charset="0"/>
                        <a:buChar char="•"/>
                      </a:pPr>
                      <a:r>
                        <a:rPr lang="en-US" sz="2000" b="1" kern="1200" dirty="0" smtClean="0">
                          <a:solidFill>
                            <a:schemeClr val="tx1"/>
                          </a:solidFill>
                          <a:latin typeface="+mn-lt"/>
                          <a:ea typeface="+mn-ea"/>
                          <a:cs typeface="+mn-cs"/>
                        </a:rPr>
                        <a:t>Residual Risks</a:t>
                      </a:r>
                    </a:p>
                    <a:p>
                      <a:pPr marL="173038" indent="-173038" algn="l" defTabSz="914400" rtl="0" eaLnBrk="1" latinLnBrk="0" hangingPunct="1">
                        <a:buFont typeface="Arial" panose="020B0604020202020204" pitchFamily="34" charset="0"/>
                        <a:buChar char="•"/>
                      </a:pPr>
                      <a:r>
                        <a:rPr lang="en-US" sz="2000" b="1" kern="1200" dirty="0" smtClean="0">
                          <a:solidFill>
                            <a:schemeClr val="tx1"/>
                          </a:solidFill>
                          <a:latin typeface="+mn-lt"/>
                          <a:ea typeface="+mn-ea"/>
                          <a:cs typeface="+mn-cs"/>
                        </a:rPr>
                        <a:t>Risk</a:t>
                      </a:r>
                      <a:r>
                        <a:rPr lang="en-US" sz="2000" b="1" kern="1200" baseline="0" dirty="0" smtClean="0">
                          <a:solidFill>
                            <a:schemeClr val="tx1"/>
                          </a:solidFill>
                          <a:latin typeface="+mn-lt"/>
                          <a:ea typeface="+mn-ea"/>
                          <a:cs typeface="+mn-cs"/>
                        </a:rPr>
                        <a:t> Owners</a:t>
                      </a:r>
                    </a:p>
                    <a:p>
                      <a:pPr marL="173038" indent="-173038" algn="l" defTabSz="914400" rtl="0" eaLnBrk="1" latinLnBrk="0" hangingPunct="1">
                        <a:buFont typeface="Arial" panose="020B0604020202020204" pitchFamily="34" charset="0"/>
                        <a:buChar char="•"/>
                      </a:pPr>
                      <a:r>
                        <a:rPr lang="en-US" sz="2000" b="1" kern="1200" baseline="0" dirty="0" smtClean="0">
                          <a:solidFill>
                            <a:schemeClr val="tx1"/>
                          </a:solidFill>
                          <a:latin typeface="+mn-lt"/>
                          <a:ea typeface="+mn-ea"/>
                          <a:cs typeface="+mn-cs"/>
                        </a:rPr>
                        <a:t>Risk Trigger</a:t>
                      </a:r>
                      <a:endParaRPr lang="en-US" sz="2000" b="1" kern="1200" dirty="0" smtClean="0">
                        <a:solidFill>
                          <a:schemeClr val="tx1"/>
                        </a:solidFill>
                        <a:latin typeface="+mn-lt"/>
                        <a:ea typeface="+mn-ea"/>
                        <a:cs typeface="+mn-cs"/>
                      </a:endParaRPr>
                    </a:p>
                  </a:txBody>
                  <a:tcPr marT="91440" marB="9144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tcPr>
                </a:tc>
                <a:tc>
                  <a:txBody>
                    <a:bodyPr/>
                    <a:lstStyle/>
                    <a:p>
                      <a:pPr marL="173038" indent="-173038" algn="l" defTabSz="914400" rtl="0" eaLnBrk="1" latinLnBrk="0" hangingPunct="1">
                        <a:buFont typeface="Arial" panose="020B0604020202020204" pitchFamily="34" charset="0"/>
                        <a:buChar char="•"/>
                      </a:pPr>
                      <a:r>
                        <a:rPr lang="en-US" sz="2000" b="1" kern="1200" dirty="0" smtClean="0">
                          <a:solidFill>
                            <a:schemeClr val="tx1"/>
                          </a:solidFill>
                          <a:latin typeface="+mn-lt"/>
                          <a:ea typeface="+mn-ea"/>
                          <a:cs typeface="+mn-cs"/>
                        </a:rPr>
                        <a:t>CR (Time &amp; Cost)</a:t>
                      </a:r>
                    </a:p>
                  </a:txBody>
                  <a:tcPr marT="91440" marB="91440">
                    <a:lnL w="12700" cap="flat" cmpd="sng" algn="ctr">
                      <a:noFill/>
                      <a:prstDash val="solid"/>
                      <a:round/>
                      <a:headEnd type="none" w="med" len="med"/>
                      <a:tailEnd type="none" w="med" len="med"/>
                    </a:lnL>
                    <a:lnT w="12700" cap="flat" cmpd="sng" algn="ctr">
                      <a:no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9"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24582869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smtClean="0">
                <a:solidFill>
                  <a:srgbClr val="FF0000"/>
                </a:solidFill>
                <a:effectLst>
                  <a:outerShdw blurRad="38100" dist="38100" dir="2700000" algn="tl">
                    <a:srgbClr val="000000">
                      <a:alpha val="43137"/>
                    </a:srgbClr>
                  </a:outerShdw>
                </a:effectLst>
              </a:rPr>
              <a:t>Monitor &amp; Control Risks </a:t>
            </a:r>
            <a:r>
              <a:rPr lang="en-US" sz="3200" b="1" dirty="0">
                <a:solidFill>
                  <a:srgbClr val="FF0000"/>
                </a:solidFill>
                <a:effectLst>
                  <a:outerShdw blurRad="38100" dist="38100" dir="2700000" algn="tl">
                    <a:srgbClr val="000000">
                      <a:alpha val="43137"/>
                    </a:srgbClr>
                  </a:outerShdw>
                </a:effectLst>
              </a:rPr>
              <a:t>Outputs … </a:t>
            </a:r>
            <a:r>
              <a:rPr lang="en-US" sz="3200" b="1" dirty="0" smtClean="0">
                <a:solidFill>
                  <a:srgbClr val="FF0000"/>
                </a:solidFill>
                <a:effectLst>
                  <a:outerShdw blurRad="38100" dist="38100" dir="2700000" algn="tl">
                    <a:srgbClr val="000000">
                      <a:alpha val="43137"/>
                    </a:srgbClr>
                  </a:outerShdw>
                </a:effectLst>
              </a:rPr>
              <a:t>1/2</a:t>
            </a:r>
            <a:endParaRPr lang="en-US" sz="32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11</a:t>
            </a:fld>
            <a:endParaRPr lang="en-US" b="1" dirty="0">
              <a:solidFill>
                <a:prstClr val="black"/>
              </a:solidFill>
            </a:endParaRPr>
          </a:p>
        </p:txBody>
      </p:sp>
      <p:graphicFrame>
        <p:nvGraphicFramePr>
          <p:cNvPr id="19" name="Table 18"/>
          <p:cNvGraphicFramePr>
            <a:graphicFrameLocks noGrp="1"/>
          </p:cNvGraphicFramePr>
          <p:nvPr>
            <p:extLst/>
          </p:nvPr>
        </p:nvGraphicFramePr>
        <p:xfrm>
          <a:off x="228600" y="685801"/>
          <a:ext cx="8686800" cy="188976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484264">
                <a:tc>
                  <a:txBody>
                    <a:bodyPr/>
                    <a:lstStyle/>
                    <a:p>
                      <a:r>
                        <a:rPr lang="en-US" sz="2000" b="1" dirty="0" smtClean="0"/>
                        <a:t>Output</a:t>
                      </a:r>
                      <a:endParaRPr lang="en-US" sz="2000" b="1" dirty="0"/>
                    </a:p>
                  </a:txBody>
                  <a:tcPr marT="91440" marB="91440" anchor="b">
                    <a:solidFill>
                      <a:schemeClr val="bg1">
                        <a:lumMod val="85000"/>
                      </a:schemeClr>
                    </a:solidFill>
                  </a:tcPr>
                </a:tc>
                <a:tc>
                  <a:txBody>
                    <a:bodyPr/>
                    <a:lstStyle/>
                    <a:p>
                      <a:r>
                        <a:rPr lang="en-US" sz="2000" b="1" dirty="0" smtClean="0"/>
                        <a:t>Details</a:t>
                      </a:r>
                      <a:endParaRPr lang="en-US" sz="2000" b="1" dirty="0"/>
                    </a:p>
                  </a:txBody>
                  <a:tcPr marT="91440" marB="91440" anchor="b">
                    <a:solidFill>
                      <a:schemeClr val="bg1">
                        <a:lumMod val="85000"/>
                      </a:schemeClr>
                    </a:solidFill>
                  </a:tcPr>
                </a:tc>
                <a:extLst>
                  <a:ext uri="{0D108BD9-81ED-4DB2-BD59-A6C34878D82A}">
                    <a16:rowId xmlns:a16="http://schemas.microsoft.com/office/drawing/2014/main" val="10000"/>
                  </a:ext>
                </a:extLst>
              </a:tr>
              <a:tr h="1392258">
                <a:tc>
                  <a:txBody>
                    <a:bodyPr/>
                    <a:lstStyle/>
                    <a:p>
                      <a:r>
                        <a:rPr lang="en-US" sz="2000" b="1" dirty="0" smtClean="0"/>
                        <a:t>WPI</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Results</a:t>
                      </a:r>
                      <a:r>
                        <a:rPr lang="en-US" sz="2000" b="1" kern="1200" baseline="0" dirty="0" smtClean="0">
                          <a:solidFill>
                            <a:schemeClr val="tx1"/>
                          </a:solidFill>
                          <a:latin typeface="+mn-lt"/>
                          <a:ea typeface="+mn-ea"/>
                          <a:cs typeface="+mn-cs"/>
                        </a:rPr>
                        <a:t> of </a:t>
                      </a:r>
                      <a:r>
                        <a:rPr lang="en-US" sz="2000" b="1" i="1" kern="1200" baseline="0" dirty="0" smtClean="0">
                          <a:solidFill>
                            <a:schemeClr val="tx1"/>
                          </a:solidFill>
                          <a:latin typeface="+mn-lt"/>
                          <a:ea typeface="+mn-ea"/>
                          <a:cs typeface="+mn-cs"/>
                        </a:rPr>
                        <a:t>Risk Audits</a:t>
                      </a:r>
                    </a:p>
                    <a:p>
                      <a:pPr marL="173038" indent="-173038">
                        <a:buFont typeface="Arial" panose="020B0604020202020204" pitchFamily="34" charset="0"/>
                        <a:buChar char="•"/>
                      </a:pPr>
                      <a:r>
                        <a:rPr lang="en-US" sz="2000" b="1" i="0" kern="1200" baseline="0" dirty="0" smtClean="0">
                          <a:solidFill>
                            <a:schemeClr val="tx1"/>
                          </a:solidFill>
                          <a:latin typeface="+mn-lt"/>
                          <a:ea typeface="+mn-ea"/>
                          <a:cs typeface="+mn-cs"/>
                        </a:rPr>
                        <a:t>Status of risks (possibility of their closure now or in near future)</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Assessment of Risks</a:t>
                      </a:r>
                    </a:p>
                  </a:txBody>
                  <a:tcPr marT="91440" marB="91440"/>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nvPr>
        </p:nvGraphicFramePr>
        <p:xfrm>
          <a:off x="228600" y="2573968"/>
          <a:ext cx="8686800" cy="79248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786928">
                <a:tc>
                  <a:txBody>
                    <a:bodyPr/>
                    <a:lstStyle/>
                    <a:p>
                      <a:r>
                        <a:rPr lang="en-US" sz="2000" b="1" dirty="0" smtClean="0"/>
                        <a:t>Change</a:t>
                      </a:r>
                      <a:r>
                        <a:rPr lang="en-US" sz="2000" b="1" baseline="0" dirty="0" smtClean="0"/>
                        <a:t> Request</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Corrective Actions </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Workarounds</a:t>
                      </a:r>
                    </a:p>
                  </a:txBody>
                  <a:tcPr marT="91440" marB="91440"/>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nvPr>
        </p:nvGraphicFramePr>
        <p:xfrm>
          <a:off x="228600" y="3369864"/>
          <a:ext cx="8686800" cy="54864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548640">
                <a:tc>
                  <a:txBody>
                    <a:bodyPr/>
                    <a:lstStyle/>
                    <a:p>
                      <a:r>
                        <a:rPr lang="en-US" sz="2000" b="1" dirty="0" smtClean="0"/>
                        <a:t>Residual</a:t>
                      </a:r>
                      <a:r>
                        <a:rPr lang="en-US" sz="2000" b="1" baseline="0" dirty="0" smtClean="0"/>
                        <a:t> Risks</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Risk remaining after the application of the </a:t>
                      </a:r>
                      <a:r>
                        <a:rPr lang="en-US" sz="2000" b="1" i="1" kern="1200" dirty="0" smtClean="0">
                          <a:solidFill>
                            <a:schemeClr val="tx1"/>
                          </a:solidFill>
                          <a:latin typeface="+mn-lt"/>
                          <a:ea typeface="+mn-ea"/>
                          <a:cs typeface="+mn-cs"/>
                        </a:rPr>
                        <a:t>Risk Response </a:t>
                      </a:r>
                      <a:endParaRPr lang="en-US" sz="2000" b="1" kern="1200" dirty="0" smtClean="0">
                        <a:solidFill>
                          <a:schemeClr val="tx1"/>
                        </a:solidFill>
                        <a:latin typeface="+mn-lt"/>
                        <a:ea typeface="+mn-ea"/>
                        <a:cs typeface="+mn-cs"/>
                      </a:endParaRPr>
                    </a:p>
                  </a:txBody>
                  <a:tcPr marT="91440" marB="91440"/>
                </a:tc>
                <a:extLst>
                  <a:ext uri="{0D108BD9-81ED-4DB2-BD59-A6C34878D82A}">
                    <a16:rowId xmlns:a16="http://schemas.microsoft.com/office/drawing/2014/main" val="10000"/>
                  </a:ext>
                </a:extLst>
              </a:tr>
            </a:tbl>
          </a:graphicData>
        </a:graphic>
      </p:graphicFrame>
      <p:graphicFrame>
        <p:nvGraphicFramePr>
          <p:cNvPr id="10" name="Table 9"/>
          <p:cNvGraphicFramePr>
            <a:graphicFrameLocks noGrp="1"/>
          </p:cNvGraphicFramePr>
          <p:nvPr>
            <p:extLst/>
          </p:nvPr>
        </p:nvGraphicFramePr>
        <p:xfrm>
          <a:off x="228600" y="3915088"/>
          <a:ext cx="8686800" cy="79248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786928">
                <a:tc>
                  <a:txBody>
                    <a:bodyPr/>
                    <a:lstStyle/>
                    <a:p>
                      <a:r>
                        <a:rPr lang="en-US" sz="2000" b="1" dirty="0" smtClean="0"/>
                        <a:t>New Risks</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Risks not previously</a:t>
                      </a:r>
                      <a:r>
                        <a:rPr lang="en-US" sz="2000" b="1" kern="1200" baseline="0" dirty="0" smtClean="0">
                          <a:solidFill>
                            <a:schemeClr val="tx1"/>
                          </a:solidFill>
                          <a:latin typeface="+mn-lt"/>
                          <a:ea typeface="+mn-ea"/>
                          <a:cs typeface="+mn-cs"/>
                        </a:rPr>
                        <a:t> identified and hence not in the </a:t>
                      </a:r>
                      <a:r>
                        <a:rPr lang="en-US" sz="2000" b="1" i="1" kern="1200" baseline="0" dirty="0" smtClean="0">
                          <a:solidFill>
                            <a:schemeClr val="tx1"/>
                          </a:solidFill>
                          <a:latin typeface="+mn-lt"/>
                          <a:ea typeface="+mn-ea"/>
                          <a:cs typeface="+mn-cs"/>
                        </a:rPr>
                        <a:t>Risk Register</a:t>
                      </a:r>
                      <a:endParaRPr lang="en-US" sz="2000" b="1" kern="1200" dirty="0" smtClean="0">
                        <a:solidFill>
                          <a:schemeClr val="tx1"/>
                        </a:solidFill>
                        <a:latin typeface="+mn-lt"/>
                        <a:ea typeface="+mn-ea"/>
                        <a:cs typeface="+mn-cs"/>
                      </a:endParaRPr>
                    </a:p>
                  </a:txBody>
                  <a:tcPr marT="91440" marB="91440"/>
                </a:tc>
                <a:extLst>
                  <a:ext uri="{0D108BD9-81ED-4DB2-BD59-A6C34878D82A}">
                    <a16:rowId xmlns:a16="http://schemas.microsoft.com/office/drawing/2014/main" val="10000"/>
                  </a:ext>
                </a:extLst>
              </a:tr>
            </a:tbl>
          </a:graphicData>
        </a:graphic>
      </p:graphicFrame>
      <p:sp>
        <p:nvSpPr>
          <p:cNvPr id="11" name="Right Brace 10"/>
          <p:cNvSpPr/>
          <p:nvPr/>
        </p:nvSpPr>
        <p:spPr>
          <a:xfrm>
            <a:off x="8443785" y="1217142"/>
            <a:ext cx="306324" cy="1295400"/>
          </a:xfrm>
          <a:prstGeom prst="rightBrace">
            <a:avLst>
              <a:gd name="adj1" fmla="val 46655"/>
              <a:gd name="adj2" fmla="val 50000"/>
            </a:avLst>
          </a:prstGeom>
          <a:ln w="28575">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12" name="Elbow Connector 11"/>
          <p:cNvCxnSpPr>
            <a:stCxn id="11" idx="1"/>
          </p:cNvCxnSpPr>
          <p:nvPr/>
        </p:nvCxnSpPr>
        <p:spPr>
          <a:xfrm rot="10800000" flipV="1">
            <a:off x="5029201" y="1864842"/>
            <a:ext cx="3720908" cy="3088158"/>
          </a:xfrm>
          <a:prstGeom prst="bentConnector3">
            <a:avLst>
              <a:gd name="adj1" fmla="val -7119"/>
            </a:avLst>
          </a:prstGeom>
          <a:ln w="28575">
            <a:solidFill>
              <a:srgbClr val="0000FF"/>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3" name="Table 12"/>
          <p:cNvGraphicFramePr>
            <a:graphicFrameLocks noGrp="1"/>
          </p:cNvGraphicFramePr>
          <p:nvPr>
            <p:extLst/>
          </p:nvPr>
        </p:nvGraphicFramePr>
        <p:xfrm>
          <a:off x="228600" y="4705296"/>
          <a:ext cx="8686800" cy="201168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1997588">
                <a:tc>
                  <a:txBody>
                    <a:bodyPr/>
                    <a:lstStyle/>
                    <a:p>
                      <a:r>
                        <a:rPr lang="en-US" sz="2000" b="1" dirty="0" smtClean="0"/>
                        <a:t>Risk Register</a:t>
                      </a:r>
                      <a:r>
                        <a:rPr lang="en-US" sz="2000" b="1" baseline="0" dirty="0" smtClean="0"/>
                        <a:t> Updates</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Contents of the WPIs</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Results</a:t>
                      </a:r>
                      <a:r>
                        <a:rPr lang="en-US" sz="2000" b="1" kern="1200" baseline="0" dirty="0" smtClean="0">
                          <a:solidFill>
                            <a:schemeClr val="tx1"/>
                          </a:solidFill>
                          <a:latin typeface="+mn-lt"/>
                          <a:ea typeface="+mn-ea"/>
                          <a:cs typeface="+mn-cs"/>
                        </a:rPr>
                        <a:t> of implemented risk responses</a:t>
                      </a:r>
                    </a:p>
                    <a:p>
                      <a:pPr marL="173038" indent="-173038">
                        <a:buFont typeface="Arial" panose="020B0604020202020204" pitchFamily="34" charset="0"/>
                        <a:buChar char="•"/>
                      </a:pPr>
                      <a:r>
                        <a:rPr lang="en-US" sz="2000" b="1" kern="1200" baseline="0" dirty="0" smtClean="0">
                          <a:solidFill>
                            <a:schemeClr val="tx1"/>
                          </a:solidFill>
                          <a:latin typeface="+mn-lt"/>
                          <a:ea typeface="+mn-ea"/>
                          <a:cs typeface="+mn-cs"/>
                        </a:rPr>
                        <a:t>Residual Risk</a:t>
                      </a:r>
                    </a:p>
                    <a:p>
                      <a:pPr marL="173038" indent="-173038">
                        <a:buFont typeface="Arial" panose="020B0604020202020204" pitchFamily="34" charset="0"/>
                        <a:buChar char="•"/>
                      </a:pPr>
                      <a:r>
                        <a:rPr lang="en-US" sz="2000" b="1" kern="1200" baseline="0" dirty="0" smtClean="0">
                          <a:solidFill>
                            <a:schemeClr val="tx1"/>
                          </a:solidFill>
                          <a:latin typeface="+mn-lt"/>
                          <a:ea typeface="+mn-ea"/>
                          <a:cs typeface="+mn-cs"/>
                        </a:rPr>
                        <a:t>New Risks</a:t>
                      </a:r>
                    </a:p>
                    <a:p>
                      <a:pPr marL="173038" indent="-173038">
                        <a:buFont typeface="Arial" panose="020B0604020202020204" pitchFamily="34" charset="0"/>
                        <a:buChar char="•"/>
                      </a:pPr>
                      <a:r>
                        <a:rPr lang="en-US" sz="2000" b="1" kern="1200" baseline="0" dirty="0" smtClean="0">
                          <a:solidFill>
                            <a:schemeClr val="tx1"/>
                          </a:solidFill>
                          <a:latin typeface="+mn-lt"/>
                          <a:ea typeface="+mn-ea"/>
                          <a:cs typeface="+mn-cs"/>
                        </a:rPr>
                        <a:t>Closing of risks no longer applicable</a:t>
                      </a:r>
                    </a:p>
                    <a:p>
                      <a:pPr marL="173038" indent="-173038">
                        <a:buFont typeface="Arial" panose="020B0604020202020204" pitchFamily="34" charset="0"/>
                        <a:buChar char="•"/>
                      </a:pPr>
                      <a:r>
                        <a:rPr lang="en-US" sz="2000" b="1" kern="1200" baseline="0" dirty="0" smtClean="0">
                          <a:solidFill>
                            <a:schemeClr val="tx1"/>
                          </a:solidFill>
                          <a:latin typeface="+mn-lt"/>
                          <a:ea typeface="+mn-ea"/>
                          <a:cs typeface="+mn-cs"/>
                        </a:rPr>
                        <a:t>Details of what happened when risks occurred</a:t>
                      </a:r>
                    </a:p>
                  </a:txBody>
                  <a:tcPr marT="91440" marB="91440"/>
                </a:tc>
                <a:extLst>
                  <a:ext uri="{0D108BD9-81ED-4DB2-BD59-A6C34878D82A}">
                    <a16:rowId xmlns:a16="http://schemas.microsoft.com/office/drawing/2014/main" val="10000"/>
                  </a:ext>
                </a:extLst>
              </a:tr>
            </a:tbl>
          </a:graphicData>
        </a:graphic>
      </p:graphicFrame>
      <p:sp>
        <p:nvSpPr>
          <p:cNvPr id="14"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16701811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par>
                          <p:cTn id="25" fill="hold">
                            <p:stCondLst>
                              <p:cond delay="500"/>
                            </p:stCondLst>
                            <p:childTnLst>
                              <p:par>
                                <p:cTn id="26" presetID="22" presetClass="entr" presetSubtype="2" fill="hold" nodeType="after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right)">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smtClean="0">
                <a:solidFill>
                  <a:srgbClr val="FF0000"/>
                </a:solidFill>
                <a:effectLst>
                  <a:outerShdw blurRad="38100" dist="38100" dir="2700000" algn="tl">
                    <a:srgbClr val="000000">
                      <a:alpha val="43137"/>
                    </a:srgbClr>
                  </a:outerShdw>
                </a:effectLst>
              </a:rPr>
              <a:t>Monitor </a:t>
            </a:r>
            <a:r>
              <a:rPr lang="en-US" sz="3200" b="1" dirty="0">
                <a:solidFill>
                  <a:srgbClr val="FF0000"/>
                </a:solidFill>
                <a:effectLst>
                  <a:outerShdw blurRad="38100" dist="38100" dir="2700000" algn="tl">
                    <a:srgbClr val="000000">
                      <a:alpha val="43137"/>
                    </a:srgbClr>
                  </a:outerShdw>
                </a:effectLst>
              </a:rPr>
              <a:t>&amp; Control </a:t>
            </a:r>
            <a:r>
              <a:rPr lang="en-US" sz="3200" b="1" dirty="0" smtClean="0">
                <a:solidFill>
                  <a:srgbClr val="FF0000"/>
                </a:solidFill>
                <a:effectLst>
                  <a:outerShdw blurRad="38100" dist="38100" dir="2700000" algn="tl">
                    <a:srgbClr val="000000">
                      <a:alpha val="43137"/>
                    </a:srgbClr>
                  </a:outerShdw>
                </a:effectLst>
              </a:rPr>
              <a:t>Risks Outputs … 2/2</a:t>
            </a:r>
            <a:endParaRPr lang="en-US" sz="32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12</a:t>
            </a:fld>
            <a:endParaRPr lang="en-US" b="1" dirty="0">
              <a:solidFill>
                <a:prstClr val="black"/>
              </a:solidFill>
            </a:endParaRPr>
          </a:p>
        </p:txBody>
      </p:sp>
      <p:graphicFrame>
        <p:nvGraphicFramePr>
          <p:cNvPr id="19" name="Table 18"/>
          <p:cNvGraphicFramePr>
            <a:graphicFrameLocks noGrp="1"/>
          </p:cNvGraphicFramePr>
          <p:nvPr>
            <p:extLst/>
          </p:nvPr>
        </p:nvGraphicFramePr>
        <p:xfrm>
          <a:off x="228600" y="685800"/>
          <a:ext cx="8686800" cy="158496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457200">
                <a:tc>
                  <a:txBody>
                    <a:bodyPr/>
                    <a:lstStyle/>
                    <a:p>
                      <a:r>
                        <a:rPr lang="en-US" sz="2000" b="1" dirty="0" smtClean="0"/>
                        <a:t>Output</a:t>
                      </a:r>
                      <a:endParaRPr lang="en-US" sz="2000" b="1" dirty="0"/>
                    </a:p>
                  </a:txBody>
                  <a:tcPr marT="91440" marB="91440" anchor="b">
                    <a:solidFill>
                      <a:schemeClr val="bg1">
                        <a:lumMod val="85000"/>
                      </a:schemeClr>
                    </a:solidFill>
                  </a:tcPr>
                </a:tc>
                <a:tc>
                  <a:txBody>
                    <a:bodyPr/>
                    <a:lstStyle/>
                    <a:p>
                      <a:r>
                        <a:rPr lang="en-US" sz="2000" b="1" dirty="0" smtClean="0"/>
                        <a:t>Details</a:t>
                      </a:r>
                      <a:endParaRPr lang="en-US" sz="2000" b="1" dirty="0"/>
                    </a:p>
                  </a:txBody>
                  <a:tcPr marT="91440" marB="91440" anchor="b">
                    <a:solidFill>
                      <a:schemeClr val="bg1">
                        <a:lumMod val="85000"/>
                      </a:schemeClr>
                    </a:solidFill>
                  </a:tcPr>
                </a:tc>
                <a:extLst>
                  <a:ext uri="{0D108BD9-81ED-4DB2-BD59-A6C34878D82A}">
                    <a16:rowId xmlns:a16="http://schemas.microsoft.com/office/drawing/2014/main" val="10000"/>
                  </a:ext>
                </a:extLst>
              </a:tr>
              <a:tr h="457200">
                <a:tc>
                  <a:txBody>
                    <a:bodyPr/>
                    <a:lstStyle/>
                    <a:p>
                      <a:r>
                        <a:rPr lang="en-US" sz="2000" b="1" dirty="0" smtClean="0"/>
                        <a:t>Project</a:t>
                      </a:r>
                      <a:r>
                        <a:rPr lang="en-US" sz="2000" b="1" baseline="0" dirty="0" smtClean="0"/>
                        <a:t> Management Plan Updates</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Updates resulting from approved </a:t>
                      </a:r>
                      <a:r>
                        <a:rPr lang="en-US" sz="2000" b="1" i="1" kern="1200" dirty="0" smtClean="0">
                          <a:solidFill>
                            <a:schemeClr val="tx1"/>
                          </a:solidFill>
                          <a:latin typeface="+mn-lt"/>
                          <a:ea typeface="+mn-ea"/>
                          <a:cs typeface="+mn-cs"/>
                        </a:rPr>
                        <a:t>Change Requests</a:t>
                      </a:r>
                      <a:endParaRPr lang="en-US" sz="2000" b="1" dirty="0"/>
                    </a:p>
                  </a:txBody>
                  <a:tcPr marT="91440" marB="9144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nvPr>
        </p:nvGraphicFramePr>
        <p:xfrm>
          <a:off x="230872" y="2272352"/>
          <a:ext cx="8686800" cy="1402080"/>
        </p:xfrm>
        <a:graphic>
          <a:graphicData uri="http://schemas.openxmlformats.org/drawingml/2006/table">
            <a:tbl>
              <a:tblPr firstRow="1" bandRow="1">
                <a:tableStyleId>{5940675A-B579-460E-94D1-54222C63F5DA}</a:tableStyleId>
              </a:tblPr>
              <a:tblGrid>
                <a:gridCol w="21336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472440">
                <a:tc>
                  <a:txBody>
                    <a:bodyPr/>
                    <a:lstStyle/>
                    <a:p>
                      <a:r>
                        <a:rPr lang="en-US" sz="2000" b="1" dirty="0" smtClean="0"/>
                        <a:t>OPA Updates</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Updated with:</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Risks &amp; Risk Responses (appropriate contents</a:t>
                      </a:r>
                      <a:r>
                        <a:rPr lang="en-US" sz="2000" b="1" kern="1200" baseline="0" dirty="0" smtClean="0">
                          <a:solidFill>
                            <a:schemeClr val="tx1"/>
                          </a:solidFill>
                          <a:latin typeface="+mn-lt"/>
                          <a:ea typeface="+mn-ea"/>
                          <a:cs typeface="+mn-cs"/>
                        </a:rPr>
                        <a:t> of </a:t>
                      </a:r>
                      <a:r>
                        <a:rPr lang="en-US" sz="2000" b="1" kern="1200" dirty="0" smtClean="0">
                          <a:solidFill>
                            <a:schemeClr val="tx1"/>
                          </a:solidFill>
                          <a:latin typeface="+mn-lt"/>
                          <a:ea typeface="+mn-ea"/>
                          <a:cs typeface="+mn-cs"/>
                        </a:rPr>
                        <a:t>Risk Register)</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Checklists</a:t>
                      </a:r>
                    </a:p>
                  </a:txBody>
                  <a:tcPr marT="91440" marB="91440"/>
                </a:tc>
                <a:extLst>
                  <a:ext uri="{0D108BD9-81ED-4DB2-BD59-A6C34878D82A}">
                    <a16:rowId xmlns:a16="http://schemas.microsoft.com/office/drawing/2014/main" val="10000"/>
                  </a:ext>
                </a:extLst>
              </a:tr>
            </a:tbl>
          </a:graphicData>
        </a:graphic>
      </p:graphicFrame>
      <p:sp>
        <p:nvSpPr>
          <p:cNvPr id="6"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36470880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smtClean="0">
                <a:solidFill>
                  <a:srgbClr val="FF0000"/>
                </a:solidFill>
                <a:effectLst>
                  <a:outerShdw blurRad="38100" dist="38100" dir="2700000" algn="tl">
                    <a:srgbClr val="000000">
                      <a:alpha val="43137"/>
                    </a:srgbClr>
                  </a:outerShdw>
                </a:effectLst>
              </a:rPr>
              <a:t>Monitor &amp; Control Risks – Tools &amp; Techniques … 1/2</a:t>
            </a:r>
            <a:endParaRPr lang="en-US" sz="32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13</a:t>
            </a:fld>
            <a:endParaRPr lang="en-US" b="1" dirty="0">
              <a:solidFill>
                <a:prstClr val="black"/>
              </a:solidFill>
            </a:endParaRPr>
          </a:p>
        </p:txBody>
      </p:sp>
      <p:graphicFrame>
        <p:nvGraphicFramePr>
          <p:cNvPr id="19" name="Table 18"/>
          <p:cNvGraphicFramePr>
            <a:graphicFrameLocks noGrp="1"/>
          </p:cNvGraphicFramePr>
          <p:nvPr>
            <p:extLst/>
          </p:nvPr>
        </p:nvGraphicFramePr>
        <p:xfrm>
          <a:off x="76200" y="624016"/>
          <a:ext cx="8991600" cy="2499360"/>
        </p:xfrm>
        <a:graphic>
          <a:graphicData uri="http://schemas.openxmlformats.org/drawingml/2006/table">
            <a:tbl>
              <a:tblPr firstRow="1" bandRow="1">
                <a:tableStyleId>{5940675A-B579-460E-94D1-54222C63F5DA}</a:tableStyleId>
              </a:tblPr>
              <a:tblGrid>
                <a:gridCol w="1971842">
                  <a:extLst>
                    <a:ext uri="{9D8B030D-6E8A-4147-A177-3AD203B41FA5}">
                      <a16:colId xmlns:a16="http://schemas.microsoft.com/office/drawing/2014/main" val="20000"/>
                    </a:ext>
                  </a:extLst>
                </a:gridCol>
                <a:gridCol w="7019758">
                  <a:extLst>
                    <a:ext uri="{9D8B030D-6E8A-4147-A177-3AD203B41FA5}">
                      <a16:colId xmlns:a16="http://schemas.microsoft.com/office/drawing/2014/main" val="20001"/>
                    </a:ext>
                  </a:extLst>
                </a:gridCol>
              </a:tblGrid>
              <a:tr h="484264">
                <a:tc>
                  <a:txBody>
                    <a:bodyPr/>
                    <a:lstStyle/>
                    <a:p>
                      <a:r>
                        <a:rPr lang="en-US" sz="2000" b="1" dirty="0" smtClean="0"/>
                        <a:t>Tools &amp; Techs</a:t>
                      </a:r>
                      <a:endParaRPr lang="en-US" sz="2000" b="1" dirty="0"/>
                    </a:p>
                  </a:txBody>
                  <a:tcPr marT="91440" marB="91440" anchor="b">
                    <a:solidFill>
                      <a:schemeClr val="bg1">
                        <a:lumMod val="85000"/>
                      </a:schemeClr>
                    </a:solidFill>
                  </a:tcPr>
                </a:tc>
                <a:tc>
                  <a:txBody>
                    <a:bodyPr/>
                    <a:lstStyle/>
                    <a:p>
                      <a:r>
                        <a:rPr lang="en-US" sz="2000" b="1" dirty="0" smtClean="0"/>
                        <a:t>Details</a:t>
                      </a:r>
                      <a:endParaRPr lang="en-US" sz="2000" b="1" dirty="0"/>
                    </a:p>
                  </a:txBody>
                  <a:tcPr marT="91440" marB="91440" anchor="b">
                    <a:solidFill>
                      <a:schemeClr val="bg1">
                        <a:lumMod val="85000"/>
                      </a:schemeClr>
                    </a:solidFill>
                  </a:tcPr>
                </a:tc>
                <a:extLst>
                  <a:ext uri="{0D108BD9-81ED-4DB2-BD59-A6C34878D82A}">
                    <a16:rowId xmlns:a16="http://schemas.microsoft.com/office/drawing/2014/main" val="10000"/>
                  </a:ext>
                </a:extLst>
              </a:tr>
              <a:tr h="1392258">
                <a:tc>
                  <a:txBody>
                    <a:bodyPr/>
                    <a:lstStyle/>
                    <a:p>
                      <a:r>
                        <a:rPr lang="en-US" sz="2000" b="1" dirty="0" smtClean="0"/>
                        <a:t>Risk Reassessments</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Regular</a:t>
                      </a:r>
                      <a:r>
                        <a:rPr lang="en-US" sz="2000" b="1" kern="1200" baseline="0" dirty="0" smtClean="0">
                          <a:solidFill>
                            <a:schemeClr val="tx1"/>
                          </a:solidFill>
                          <a:latin typeface="+mn-lt"/>
                          <a:ea typeface="+mn-ea"/>
                          <a:cs typeface="+mn-cs"/>
                        </a:rPr>
                        <a:t> reassessment of risks involving, or resulting in:</a:t>
                      </a:r>
                      <a:endParaRPr lang="en-US" sz="2000" b="1" i="1" kern="1200" baseline="0" dirty="0" smtClean="0">
                        <a:solidFill>
                          <a:schemeClr val="tx1"/>
                        </a:solidFill>
                        <a:latin typeface="+mn-lt"/>
                        <a:ea typeface="+mn-ea"/>
                        <a:cs typeface="+mn-cs"/>
                      </a:endParaRPr>
                    </a:p>
                    <a:p>
                      <a:pPr marL="173038" indent="-173038">
                        <a:buFont typeface="Arial" panose="020B0604020202020204" pitchFamily="34" charset="0"/>
                        <a:buChar char="•"/>
                      </a:pPr>
                      <a:r>
                        <a:rPr lang="en-US" sz="2000" b="1" i="0" kern="1200" baseline="0" dirty="0" smtClean="0">
                          <a:solidFill>
                            <a:schemeClr val="tx1"/>
                          </a:solidFill>
                          <a:latin typeface="+mn-lt"/>
                          <a:ea typeface="+mn-ea"/>
                          <a:cs typeface="+mn-cs"/>
                        </a:rPr>
                        <a:t>Identification of new risks</a:t>
                      </a:r>
                    </a:p>
                    <a:p>
                      <a:pPr marL="173038" indent="-173038">
                        <a:buFont typeface="Arial" panose="020B0604020202020204" pitchFamily="34" charset="0"/>
                        <a:buChar char="•"/>
                      </a:pPr>
                      <a:r>
                        <a:rPr lang="en-US" sz="2000" b="1" i="0" kern="1200" baseline="0" dirty="0" smtClean="0">
                          <a:solidFill>
                            <a:schemeClr val="tx1"/>
                          </a:solidFill>
                          <a:latin typeface="+mn-lt"/>
                          <a:ea typeface="+mn-ea"/>
                          <a:cs typeface="+mn-cs"/>
                        </a:rPr>
                        <a:t>Additional/iterative qualitative &amp; quantitative analysis of previously identified risks, and/or of new risks</a:t>
                      </a:r>
                    </a:p>
                    <a:p>
                      <a:pPr marL="173038" indent="-173038">
                        <a:buFont typeface="Arial" panose="020B0604020202020204" pitchFamily="34" charset="0"/>
                        <a:buChar char="•"/>
                      </a:pPr>
                      <a:r>
                        <a:rPr lang="en-US" sz="2000" b="1" i="0" kern="1200" baseline="0" dirty="0" smtClean="0">
                          <a:solidFill>
                            <a:schemeClr val="tx1"/>
                          </a:solidFill>
                          <a:latin typeface="+mn-lt"/>
                          <a:ea typeface="+mn-ea"/>
                          <a:cs typeface="+mn-cs"/>
                        </a:rPr>
                        <a:t>Further risk response planning of previously identified risks, and/or of new risks</a:t>
                      </a:r>
                      <a:endParaRPr lang="en-US" sz="2000" b="1" kern="1200" dirty="0" smtClean="0">
                        <a:solidFill>
                          <a:schemeClr val="tx1"/>
                        </a:solidFill>
                        <a:latin typeface="+mn-lt"/>
                        <a:ea typeface="+mn-ea"/>
                        <a:cs typeface="+mn-cs"/>
                      </a:endParaRPr>
                    </a:p>
                  </a:txBody>
                  <a:tcPr marT="91440" marB="9144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nvPr>
        </p:nvGraphicFramePr>
        <p:xfrm>
          <a:off x="76200" y="3124200"/>
          <a:ext cx="8991600" cy="2011680"/>
        </p:xfrm>
        <a:graphic>
          <a:graphicData uri="http://schemas.openxmlformats.org/drawingml/2006/table">
            <a:tbl>
              <a:tblPr firstRow="1" bandRow="1">
                <a:tableStyleId>{5940675A-B579-460E-94D1-54222C63F5DA}</a:tableStyleId>
              </a:tblPr>
              <a:tblGrid>
                <a:gridCol w="1971842">
                  <a:extLst>
                    <a:ext uri="{9D8B030D-6E8A-4147-A177-3AD203B41FA5}">
                      <a16:colId xmlns:a16="http://schemas.microsoft.com/office/drawing/2014/main" val="20000"/>
                    </a:ext>
                  </a:extLst>
                </a:gridCol>
                <a:gridCol w="7019758">
                  <a:extLst>
                    <a:ext uri="{9D8B030D-6E8A-4147-A177-3AD203B41FA5}">
                      <a16:colId xmlns:a16="http://schemas.microsoft.com/office/drawing/2014/main" val="20001"/>
                    </a:ext>
                  </a:extLst>
                </a:gridCol>
              </a:tblGrid>
              <a:tr h="786928">
                <a:tc>
                  <a:txBody>
                    <a:bodyPr/>
                    <a:lstStyle/>
                    <a:p>
                      <a:r>
                        <a:rPr lang="en-US" sz="2000" b="1" dirty="0" smtClean="0"/>
                        <a:t>Risk Audits</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Performed</a:t>
                      </a:r>
                      <a:r>
                        <a:rPr lang="en-US" sz="2000" b="1" kern="1200" baseline="0" dirty="0" smtClean="0">
                          <a:solidFill>
                            <a:schemeClr val="tx1"/>
                          </a:solidFill>
                          <a:latin typeface="+mn-lt"/>
                          <a:ea typeface="+mn-ea"/>
                          <a:cs typeface="+mn-cs"/>
                        </a:rPr>
                        <a:t> at a frequency and in a format spelt out in the Risk Management Plan, with the purpose of:</a:t>
                      </a:r>
                      <a:endParaRPr lang="en-US" sz="2000" b="1" kern="1200" dirty="0" smtClean="0">
                        <a:solidFill>
                          <a:schemeClr val="tx1"/>
                        </a:solidFill>
                        <a:latin typeface="+mn-lt"/>
                        <a:ea typeface="+mn-ea"/>
                        <a:cs typeface="+mn-cs"/>
                      </a:endParaRP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Assessing the overall effectiveness</a:t>
                      </a:r>
                      <a:r>
                        <a:rPr lang="en-US" sz="2000" b="1" kern="1200" baseline="0" dirty="0" smtClean="0">
                          <a:solidFill>
                            <a:schemeClr val="tx1"/>
                          </a:solidFill>
                          <a:latin typeface="+mn-lt"/>
                          <a:ea typeface="+mn-ea"/>
                          <a:cs typeface="+mn-cs"/>
                        </a:rPr>
                        <a:t> </a:t>
                      </a:r>
                      <a:r>
                        <a:rPr lang="en-US" sz="2000" b="1" kern="1200" dirty="0" smtClean="0">
                          <a:solidFill>
                            <a:schemeClr val="tx1"/>
                          </a:solidFill>
                          <a:latin typeface="+mn-lt"/>
                          <a:ea typeface="+mn-ea"/>
                          <a:cs typeface="+mn-cs"/>
                        </a:rPr>
                        <a:t>of risk management processes on</a:t>
                      </a:r>
                      <a:r>
                        <a:rPr lang="en-US" sz="2000" b="1" kern="1200" baseline="0" dirty="0" smtClean="0">
                          <a:solidFill>
                            <a:schemeClr val="tx1"/>
                          </a:solidFill>
                          <a:latin typeface="+mn-lt"/>
                          <a:ea typeface="+mn-ea"/>
                          <a:cs typeface="+mn-cs"/>
                        </a:rPr>
                        <a:t> the project</a:t>
                      </a:r>
                    </a:p>
                    <a:p>
                      <a:pPr marL="173038" indent="-173038">
                        <a:buFont typeface="Arial" panose="020B0604020202020204" pitchFamily="34" charset="0"/>
                        <a:buChar char="•"/>
                      </a:pPr>
                      <a:r>
                        <a:rPr lang="en-US" sz="2000" b="1" kern="1200" baseline="0" dirty="0" smtClean="0">
                          <a:solidFill>
                            <a:schemeClr val="tx1"/>
                          </a:solidFill>
                          <a:latin typeface="+mn-lt"/>
                          <a:ea typeface="+mn-ea"/>
                          <a:cs typeface="+mn-cs"/>
                        </a:rPr>
                        <a:t>Examining the effectiveness of risk responses in dealing with the identified risks and their root causes</a:t>
                      </a:r>
                      <a:endParaRPr lang="en-US" sz="2000" b="1" kern="1200" dirty="0" smtClean="0">
                        <a:solidFill>
                          <a:schemeClr val="tx1"/>
                        </a:solidFill>
                        <a:latin typeface="+mn-lt"/>
                        <a:ea typeface="+mn-ea"/>
                        <a:cs typeface="+mn-cs"/>
                      </a:endParaRPr>
                    </a:p>
                  </a:txBody>
                  <a:tcPr marT="91440" marB="91440"/>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21975439"/>
              </p:ext>
            </p:extLst>
          </p:nvPr>
        </p:nvGraphicFramePr>
        <p:xfrm>
          <a:off x="76200" y="5137472"/>
          <a:ext cx="8991600" cy="1706880"/>
        </p:xfrm>
        <a:graphic>
          <a:graphicData uri="http://schemas.openxmlformats.org/drawingml/2006/table">
            <a:tbl>
              <a:tblPr firstRow="1" bandRow="1">
                <a:tableStyleId>{5940675A-B579-460E-94D1-54222C63F5DA}</a:tableStyleId>
              </a:tblPr>
              <a:tblGrid>
                <a:gridCol w="1971842">
                  <a:extLst>
                    <a:ext uri="{9D8B030D-6E8A-4147-A177-3AD203B41FA5}">
                      <a16:colId xmlns:a16="http://schemas.microsoft.com/office/drawing/2014/main" val="20000"/>
                    </a:ext>
                  </a:extLst>
                </a:gridCol>
                <a:gridCol w="7019758">
                  <a:extLst>
                    <a:ext uri="{9D8B030D-6E8A-4147-A177-3AD203B41FA5}">
                      <a16:colId xmlns:a16="http://schemas.microsoft.com/office/drawing/2014/main" val="20001"/>
                    </a:ext>
                  </a:extLst>
                </a:gridCol>
              </a:tblGrid>
              <a:tr h="548640">
                <a:tc>
                  <a:txBody>
                    <a:bodyPr/>
                    <a:lstStyle/>
                    <a:p>
                      <a:r>
                        <a:rPr lang="en-US" sz="2000" b="1" dirty="0" smtClean="0"/>
                        <a:t>Workarounds</a:t>
                      </a:r>
                      <a:endParaRPr lang="en-US" sz="2000" b="1" dirty="0"/>
                    </a:p>
                  </a:txBody>
                  <a:tcPr marT="91440" marB="91440"/>
                </a:tc>
                <a:tc>
                  <a:txBody>
                    <a:bodyPr/>
                    <a:lstStyle/>
                    <a:p>
                      <a:pPr marL="0" indent="0">
                        <a:buFont typeface="Arial" panose="020B0604020202020204" pitchFamily="34" charset="0"/>
                        <a:buNone/>
                      </a:pPr>
                      <a:r>
                        <a:rPr lang="en-US" sz="2000" b="1" kern="1200" dirty="0" smtClean="0">
                          <a:solidFill>
                            <a:schemeClr val="tx1"/>
                          </a:solidFill>
                          <a:latin typeface="+mn-lt"/>
                          <a:ea typeface="+mn-ea"/>
                          <a:cs typeface="+mn-cs"/>
                        </a:rPr>
                        <a:t>Unplanned responses developed to deal with:</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the occurrence of unanticipated events or problems (unknown unknowns) on a project </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the risks that had been accepted passively because of</a:t>
                      </a:r>
                      <a:r>
                        <a:rPr lang="en-US" sz="2000" b="1" kern="1200" baseline="0" dirty="0" smtClean="0">
                          <a:solidFill>
                            <a:schemeClr val="tx1"/>
                          </a:solidFill>
                          <a:latin typeface="+mn-lt"/>
                          <a:ea typeface="+mn-ea"/>
                          <a:cs typeface="+mn-cs"/>
                        </a:rPr>
                        <a:t> </a:t>
                      </a:r>
                      <a:r>
                        <a:rPr lang="en-US" sz="2000" b="1" kern="1200" baseline="0" dirty="0" err="1" smtClean="0">
                          <a:solidFill>
                            <a:schemeClr val="tx1"/>
                          </a:solidFill>
                          <a:latin typeface="+mn-lt"/>
                          <a:ea typeface="+mn-ea"/>
                          <a:cs typeface="+mn-cs"/>
                        </a:rPr>
                        <a:t>unlikeli</a:t>
                      </a:r>
                      <a:r>
                        <a:rPr lang="en-US" sz="2000" b="1" kern="1200" baseline="0" dirty="0" smtClean="0">
                          <a:solidFill>
                            <a:schemeClr val="tx1"/>
                          </a:solidFill>
                          <a:latin typeface="+mn-lt"/>
                          <a:ea typeface="+mn-ea"/>
                          <a:cs typeface="+mn-cs"/>
                        </a:rPr>
                        <a:t>-hood of occurrence and/or minimal impact, but have occurred</a:t>
                      </a:r>
                      <a:endParaRPr lang="en-US" sz="2000" b="1" kern="1200" dirty="0" smtClean="0">
                        <a:solidFill>
                          <a:schemeClr val="tx1"/>
                        </a:solidFill>
                        <a:latin typeface="+mn-lt"/>
                        <a:ea typeface="+mn-ea"/>
                        <a:cs typeface="+mn-cs"/>
                      </a:endParaRPr>
                    </a:p>
                  </a:txBody>
                  <a:tcPr marT="91440" marB="91440"/>
                </a:tc>
                <a:extLst>
                  <a:ext uri="{0D108BD9-81ED-4DB2-BD59-A6C34878D82A}">
                    <a16:rowId xmlns:a16="http://schemas.microsoft.com/office/drawing/2014/main" val="10000"/>
                  </a:ext>
                </a:extLst>
              </a:tr>
            </a:tbl>
          </a:graphicData>
        </a:graphic>
      </p:graphicFrame>
      <p:sp>
        <p:nvSpPr>
          <p:cNvPr id="7"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7732424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smtClean="0">
                <a:solidFill>
                  <a:srgbClr val="FF0000"/>
                </a:solidFill>
                <a:effectLst>
                  <a:outerShdw blurRad="38100" dist="38100" dir="2700000" algn="tl">
                    <a:srgbClr val="000000">
                      <a:alpha val="43137"/>
                    </a:srgbClr>
                  </a:outerShdw>
                </a:effectLst>
              </a:rPr>
              <a:t>Monitor &amp; Control Risks – Tools &amp; Techniques … 2/2</a:t>
            </a:r>
            <a:endParaRPr lang="en-US" sz="32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14</a:t>
            </a:fld>
            <a:endParaRPr lang="en-US" b="1" dirty="0">
              <a:solidFill>
                <a:prstClr val="black"/>
              </a:solidFill>
            </a:endParaRPr>
          </a:p>
        </p:txBody>
      </p:sp>
      <p:graphicFrame>
        <p:nvGraphicFramePr>
          <p:cNvPr id="19" name="Table 18"/>
          <p:cNvGraphicFramePr>
            <a:graphicFrameLocks noGrp="1"/>
          </p:cNvGraphicFramePr>
          <p:nvPr>
            <p:extLst>
              <p:ext uri="{D42A27DB-BD31-4B8C-83A1-F6EECF244321}">
                <p14:modId xmlns:p14="http://schemas.microsoft.com/office/powerpoint/2010/main" val="2496051478"/>
              </p:ext>
            </p:extLst>
          </p:nvPr>
        </p:nvGraphicFramePr>
        <p:xfrm>
          <a:off x="76200" y="624016"/>
          <a:ext cx="8991600" cy="2194560"/>
        </p:xfrm>
        <a:graphic>
          <a:graphicData uri="http://schemas.openxmlformats.org/drawingml/2006/table">
            <a:tbl>
              <a:tblPr firstRow="1" bandRow="1">
                <a:tableStyleId>{5940675A-B579-460E-94D1-54222C63F5DA}</a:tableStyleId>
              </a:tblPr>
              <a:tblGrid>
                <a:gridCol w="1971842">
                  <a:extLst>
                    <a:ext uri="{9D8B030D-6E8A-4147-A177-3AD203B41FA5}">
                      <a16:colId xmlns:a16="http://schemas.microsoft.com/office/drawing/2014/main" val="20000"/>
                    </a:ext>
                  </a:extLst>
                </a:gridCol>
                <a:gridCol w="7019758">
                  <a:extLst>
                    <a:ext uri="{9D8B030D-6E8A-4147-A177-3AD203B41FA5}">
                      <a16:colId xmlns:a16="http://schemas.microsoft.com/office/drawing/2014/main" val="20001"/>
                    </a:ext>
                  </a:extLst>
                </a:gridCol>
              </a:tblGrid>
              <a:tr h="484264">
                <a:tc>
                  <a:txBody>
                    <a:bodyPr/>
                    <a:lstStyle/>
                    <a:p>
                      <a:r>
                        <a:rPr lang="en-US" sz="2000" b="1" dirty="0" smtClean="0"/>
                        <a:t>Tools &amp; Techs</a:t>
                      </a:r>
                      <a:endParaRPr lang="en-US" sz="2000" b="1" dirty="0"/>
                    </a:p>
                  </a:txBody>
                  <a:tcPr marT="91440" marB="91440" anchor="b">
                    <a:solidFill>
                      <a:schemeClr val="bg1">
                        <a:lumMod val="85000"/>
                      </a:schemeClr>
                    </a:solidFill>
                  </a:tcPr>
                </a:tc>
                <a:tc>
                  <a:txBody>
                    <a:bodyPr/>
                    <a:lstStyle/>
                    <a:p>
                      <a:r>
                        <a:rPr lang="en-US" sz="2000" b="1" dirty="0" smtClean="0"/>
                        <a:t>Details</a:t>
                      </a:r>
                      <a:endParaRPr lang="en-US" sz="2000" b="1" dirty="0"/>
                    </a:p>
                  </a:txBody>
                  <a:tcPr marT="91440" marB="91440" anchor="b">
                    <a:solidFill>
                      <a:schemeClr val="bg1">
                        <a:lumMod val="85000"/>
                      </a:schemeClr>
                    </a:solidFill>
                  </a:tcPr>
                </a:tc>
                <a:extLst>
                  <a:ext uri="{0D108BD9-81ED-4DB2-BD59-A6C34878D82A}">
                    <a16:rowId xmlns:a16="http://schemas.microsoft.com/office/drawing/2014/main" val="10000"/>
                  </a:ext>
                </a:extLst>
              </a:tr>
              <a:tr h="1392258">
                <a:tc>
                  <a:txBody>
                    <a:bodyPr/>
                    <a:lstStyle/>
                    <a:p>
                      <a:r>
                        <a:rPr lang="en-US" sz="2000" b="1" dirty="0" smtClean="0"/>
                        <a:t>Reserve</a:t>
                      </a:r>
                      <a:r>
                        <a:rPr lang="en-US" sz="2000" b="1" baseline="0" dirty="0" smtClean="0"/>
                        <a:t> Analysis</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Throughout execution of the project, some risks may occur with positive or negative impacts on budget or schedule CR</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Reserve analysis checks how much reserve remains and how much might be needed for the amount of risk remaining at any time in the project</a:t>
                      </a:r>
                    </a:p>
                  </a:txBody>
                  <a:tcPr marT="91440" marB="9144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50939426"/>
              </p:ext>
            </p:extLst>
          </p:nvPr>
        </p:nvGraphicFramePr>
        <p:xfrm>
          <a:off x="76200" y="2827360"/>
          <a:ext cx="8991600" cy="792480"/>
        </p:xfrm>
        <a:graphic>
          <a:graphicData uri="http://schemas.openxmlformats.org/drawingml/2006/table">
            <a:tbl>
              <a:tblPr firstRow="1" bandRow="1">
                <a:tableStyleId>{5940675A-B579-460E-94D1-54222C63F5DA}</a:tableStyleId>
              </a:tblPr>
              <a:tblGrid>
                <a:gridCol w="1971842">
                  <a:extLst>
                    <a:ext uri="{9D8B030D-6E8A-4147-A177-3AD203B41FA5}">
                      <a16:colId xmlns:a16="http://schemas.microsoft.com/office/drawing/2014/main" val="20000"/>
                    </a:ext>
                  </a:extLst>
                </a:gridCol>
                <a:gridCol w="7019758">
                  <a:extLst>
                    <a:ext uri="{9D8B030D-6E8A-4147-A177-3AD203B41FA5}">
                      <a16:colId xmlns:a16="http://schemas.microsoft.com/office/drawing/2014/main" val="20001"/>
                    </a:ext>
                  </a:extLst>
                </a:gridCol>
              </a:tblGrid>
              <a:tr h="786928">
                <a:tc>
                  <a:txBody>
                    <a:bodyPr/>
                    <a:lstStyle/>
                    <a:p>
                      <a:r>
                        <a:rPr lang="en-US" sz="1800" b="1" i="0" u="none" strike="noStrike" kern="1200" baseline="0" dirty="0" smtClean="0">
                          <a:solidFill>
                            <a:schemeClr val="tx1"/>
                          </a:solidFill>
                          <a:latin typeface="+mn-lt"/>
                          <a:ea typeface="+mn-ea"/>
                          <a:cs typeface="+mn-cs"/>
                        </a:rPr>
                        <a:t>Variance and Trend Analysis</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Trends in the project’s execution reviewed using Earned Value Analysis, other methods of project variance and Trend Analysis</a:t>
                      </a:r>
                    </a:p>
                  </a:txBody>
                  <a:tcPr marT="91440" marB="91440"/>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02754652"/>
              </p:ext>
            </p:extLst>
          </p:nvPr>
        </p:nvGraphicFramePr>
        <p:xfrm>
          <a:off x="76200" y="3625615"/>
          <a:ext cx="8991600" cy="2926080"/>
        </p:xfrm>
        <a:graphic>
          <a:graphicData uri="http://schemas.openxmlformats.org/drawingml/2006/table">
            <a:tbl>
              <a:tblPr firstRow="1" bandRow="1">
                <a:tableStyleId>{5940675A-B579-460E-94D1-54222C63F5DA}</a:tableStyleId>
              </a:tblPr>
              <a:tblGrid>
                <a:gridCol w="1971842">
                  <a:extLst>
                    <a:ext uri="{9D8B030D-6E8A-4147-A177-3AD203B41FA5}">
                      <a16:colId xmlns:a16="http://schemas.microsoft.com/office/drawing/2014/main" val="20000"/>
                    </a:ext>
                  </a:extLst>
                </a:gridCol>
                <a:gridCol w="7019758">
                  <a:extLst>
                    <a:ext uri="{9D8B030D-6E8A-4147-A177-3AD203B41FA5}">
                      <a16:colId xmlns:a16="http://schemas.microsoft.com/office/drawing/2014/main" val="20001"/>
                    </a:ext>
                  </a:extLst>
                </a:gridCol>
              </a:tblGrid>
              <a:tr h="786928">
                <a:tc>
                  <a:txBody>
                    <a:bodyPr/>
                    <a:lstStyle/>
                    <a:p>
                      <a:r>
                        <a:rPr lang="en-US" sz="2000" b="1" dirty="0" smtClean="0"/>
                        <a:t>Meetings</a:t>
                      </a:r>
                      <a:endParaRPr lang="en-US" sz="2000" b="1" dirty="0"/>
                    </a:p>
                  </a:txBody>
                  <a:tcPr marT="91440" marB="91440"/>
                </a:tc>
                <a:tc>
                  <a:txBody>
                    <a:bodyPr/>
                    <a:lstStyle/>
                    <a:p>
                      <a:pPr marL="173038" indent="-173038">
                        <a:buFont typeface="Arial" panose="020B0604020202020204" pitchFamily="34" charset="0"/>
                        <a:buChar char="•"/>
                      </a:pPr>
                      <a:r>
                        <a:rPr lang="en-US" sz="2000" b="1" kern="1200" dirty="0" smtClean="0">
                          <a:solidFill>
                            <a:schemeClr val="tx1"/>
                          </a:solidFill>
                          <a:latin typeface="+mn-lt"/>
                          <a:ea typeface="+mn-ea"/>
                          <a:cs typeface="+mn-cs"/>
                        </a:rPr>
                        <a:t>Project risk management is be an agenda item at periodic status meetings</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Amount of time required for that item will vary, depending upon the risks that have been identified, their priority, and difficulty of response</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The more often risk management is practiced, the easier it becomes</a:t>
                      </a:r>
                    </a:p>
                    <a:p>
                      <a:pPr marL="173038" indent="-173038">
                        <a:buFont typeface="Arial" panose="020B0604020202020204" pitchFamily="34" charset="0"/>
                        <a:buChar char="•"/>
                      </a:pPr>
                      <a:r>
                        <a:rPr lang="en-US" sz="2000" b="1" kern="1200" dirty="0" smtClean="0">
                          <a:solidFill>
                            <a:schemeClr val="tx1"/>
                          </a:solidFill>
                          <a:latin typeface="+mn-lt"/>
                          <a:ea typeface="+mn-ea"/>
                          <a:cs typeface="+mn-cs"/>
                        </a:rPr>
                        <a:t>Frequent discussions about risk make it more</a:t>
                      </a:r>
                      <a:r>
                        <a:rPr lang="en-US" sz="2000" b="1" kern="1200" baseline="0" dirty="0" smtClean="0">
                          <a:solidFill>
                            <a:schemeClr val="tx1"/>
                          </a:solidFill>
                          <a:latin typeface="+mn-lt"/>
                          <a:ea typeface="+mn-ea"/>
                          <a:cs typeface="+mn-cs"/>
                        </a:rPr>
                        <a:t> </a:t>
                      </a:r>
                      <a:r>
                        <a:rPr lang="en-US" sz="2000" b="1" kern="1200" dirty="0" smtClean="0">
                          <a:solidFill>
                            <a:schemeClr val="tx1"/>
                          </a:solidFill>
                          <a:latin typeface="+mn-lt"/>
                          <a:ea typeface="+mn-ea"/>
                          <a:cs typeface="+mn-cs"/>
                        </a:rPr>
                        <a:t>likely that people will identify risks and opportunities</a:t>
                      </a:r>
                    </a:p>
                  </a:txBody>
                  <a:tcPr marT="91440" marB="91440"/>
                </a:tc>
                <a:extLst>
                  <a:ext uri="{0D108BD9-81ED-4DB2-BD59-A6C34878D82A}">
                    <a16:rowId xmlns:a16="http://schemas.microsoft.com/office/drawing/2014/main" val="10000"/>
                  </a:ext>
                </a:extLst>
              </a:tr>
            </a:tbl>
          </a:graphicData>
        </a:graphic>
      </p:graphicFrame>
      <p:sp>
        <p:nvSpPr>
          <p:cNvPr id="7"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36634128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2335351847"/>
              </p:ext>
            </p:extLst>
          </p:nvPr>
        </p:nvGraphicFramePr>
        <p:xfrm>
          <a:off x="-5688" y="4267200"/>
          <a:ext cx="4114800" cy="265176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tblGrid>
              <a:tr h="26517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t>A</a:t>
                      </a:r>
                      <a:r>
                        <a:rPr lang="en-US" sz="2000" b="0" baseline="0" dirty="0" smtClean="0"/>
                        <a:t> previously identified</a:t>
                      </a:r>
                      <a:r>
                        <a:rPr lang="en-US" sz="2000" b="0" dirty="0" smtClean="0"/>
                        <a:t> Risk, </a:t>
                      </a:r>
                      <a:r>
                        <a:rPr lang="en-US" sz="2000" b="0" baseline="0" dirty="0" smtClean="0"/>
                        <a:t>budgeted with CR, has </a:t>
                      </a:r>
                      <a:r>
                        <a:rPr lang="en-US" sz="2000" b="0" u="sng" baseline="0" dirty="0" smtClean="0"/>
                        <a:t>occurred</a:t>
                      </a:r>
                      <a:r>
                        <a:rPr lang="en-US" sz="2000" b="0" baseline="0" dirty="0" smtClean="0"/>
                        <a:t> </a:t>
                      </a:r>
                      <a:endParaRPr lang="en-US" sz="2000" b="0" dirty="0" smtClean="0"/>
                    </a:p>
                    <a:p>
                      <a:endParaRPr lang="en-US" sz="2000" b="0" u="sng" dirty="0" smtClean="0"/>
                    </a:p>
                  </a:txBody>
                  <a:tcPr marL="182880" marT="91440" marB="91440">
                    <a:solidFill>
                      <a:schemeClr val="accent5">
                        <a:lumMod val="20000"/>
                        <a:lumOff val="80000"/>
                      </a:schemeClr>
                    </a:solidFill>
                  </a:tcPr>
                </a:tc>
                <a:extLst>
                  <a:ext uri="{0D108BD9-81ED-4DB2-BD59-A6C34878D82A}">
                    <a16:rowId xmlns:a16="http://schemas.microsoft.com/office/drawing/2014/main" val="19349630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380183443"/>
              </p:ext>
            </p:extLst>
          </p:nvPr>
        </p:nvGraphicFramePr>
        <p:xfrm>
          <a:off x="4117072" y="4267200"/>
          <a:ext cx="5029200" cy="2651760"/>
        </p:xfrm>
        <a:graphic>
          <a:graphicData uri="http://schemas.openxmlformats.org/drawingml/2006/table">
            <a:tbl>
              <a:tblPr firstRow="1" bandRow="1">
                <a:tableStyleId>{5940675A-B579-460E-94D1-54222C63F5DA}</a:tableStyleId>
              </a:tblPr>
              <a:tblGrid>
                <a:gridCol w="5029200">
                  <a:extLst>
                    <a:ext uri="{9D8B030D-6E8A-4147-A177-3AD203B41FA5}">
                      <a16:colId xmlns:a16="http://schemas.microsoft.com/office/drawing/2014/main" val="20000"/>
                    </a:ext>
                  </a:extLst>
                </a:gridCol>
              </a:tblGrid>
              <a:tr h="2651760">
                <a:tc>
                  <a:txBody>
                    <a:bodyPr/>
                    <a:lstStyle/>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Implement</a:t>
                      </a:r>
                      <a:r>
                        <a:rPr lang="en-US" sz="2000" b="0" kern="1200" baseline="0" dirty="0" smtClean="0">
                          <a:solidFill>
                            <a:schemeClr val="tx1"/>
                          </a:solidFill>
                          <a:latin typeface="+mn-lt"/>
                          <a:ea typeface="+mn-ea"/>
                          <a:cs typeface="+mn-cs"/>
                        </a:rPr>
                        <a:t> the Risk Response Plan as devised and defined in the Risk Register</a:t>
                      </a:r>
                    </a:p>
                    <a:p>
                      <a:pPr marL="177800" indent="-177800">
                        <a:spcBef>
                          <a:spcPts val="600"/>
                        </a:spcBef>
                        <a:buFont typeface="Arial" panose="020B0604020202020204" pitchFamily="34" charset="0"/>
                        <a:buChar char="•"/>
                      </a:pPr>
                      <a:r>
                        <a:rPr lang="en-US" sz="2000" b="0" kern="1200" baseline="0" dirty="0" smtClean="0">
                          <a:solidFill>
                            <a:schemeClr val="tx1"/>
                          </a:solidFill>
                          <a:latin typeface="+mn-lt"/>
                          <a:ea typeface="+mn-ea"/>
                          <a:cs typeface="+mn-cs"/>
                        </a:rPr>
                        <a:t>Monitor Residual &amp; Secondary Risks</a:t>
                      </a:r>
                    </a:p>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Use the CR</a:t>
                      </a:r>
                      <a:r>
                        <a:rPr lang="en-US" sz="2000" b="0" kern="1200" baseline="0" dirty="0" smtClean="0">
                          <a:solidFill>
                            <a:schemeClr val="tx1"/>
                          </a:solidFill>
                          <a:latin typeface="+mn-lt"/>
                          <a:ea typeface="+mn-ea"/>
                          <a:cs typeface="+mn-cs"/>
                        </a:rPr>
                        <a:t> set aside for the Risk</a:t>
                      </a:r>
                    </a:p>
                    <a:p>
                      <a:pPr marL="177800" indent="-177800">
                        <a:spcBef>
                          <a:spcPts val="600"/>
                        </a:spcBef>
                        <a:buFont typeface="Arial" panose="020B0604020202020204" pitchFamily="34" charset="0"/>
                        <a:buChar char="•"/>
                      </a:pPr>
                      <a:r>
                        <a:rPr lang="en-US" sz="2000" b="0" kern="1200" baseline="0" dirty="0" smtClean="0">
                          <a:solidFill>
                            <a:schemeClr val="tx1"/>
                          </a:solidFill>
                          <a:latin typeface="+mn-lt"/>
                          <a:ea typeface="+mn-ea"/>
                          <a:cs typeface="+mn-cs"/>
                        </a:rPr>
                        <a:t>Update the Risk Register </a:t>
                      </a:r>
                      <a:endParaRPr lang="en-US" sz="2000" b="0" kern="1200" dirty="0" smtClean="0">
                        <a:solidFill>
                          <a:schemeClr val="tx1"/>
                        </a:solidFill>
                        <a:latin typeface="+mn-lt"/>
                        <a:ea typeface="+mn-ea"/>
                        <a:cs typeface="+mn-cs"/>
                      </a:endParaRPr>
                    </a:p>
                  </a:txBody>
                  <a:tcPr marL="182880" marT="91440" marB="91440">
                    <a:solidFill>
                      <a:schemeClr val="accent5">
                        <a:lumMod val="20000"/>
                        <a:lumOff val="80000"/>
                      </a:schemeClr>
                    </a:solidFill>
                  </a:tcPr>
                </a:tc>
                <a:extLst>
                  <a:ext uri="{0D108BD9-81ED-4DB2-BD59-A6C34878D82A}">
                    <a16:rowId xmlns:a16="http://schemas.microsoft.com/office/drawing/2014/main" val="695377699"/>
                  </a:ext>
                </a:extLst>
              </a:tr>
            </a:tbl>
          </a:graphicData>
        </a:graphic>
      </p:graphicFrame>
      <p:sp>
        <p:nvSpPr>
          <p:cNvPr id="2" name="Title 1"/>
          <p:cNvSpPr>
            <a:spLocks noGrp="1"/>
          </p:cNvSpPr>
          <p:nvPr>
            <p:ph type="title"/>
          </p:nvPr>
        </p:nvSpPr>
        <p:spPr>
          <a:xfrm>
            <a:off x="-2601" y="0"/>
            <a:ext cx="9146601" cy="566058"/>
          </a:xfrm>
        </p:spPr>
        <p:txBody>
          <a:bodyPr lIns="182880" tIns="0" rIns="0" bIns="0">
            <a:normAutofit fontScale="90000"/>
          </a:bodyPr>
          <a:lstStyle/>
          <a:p>
            <a:pPr algn="l"/>
            <a:r>
              <a:rPr lang="en-US" sz="3200" b="1" dirty="0" smtClean="0">
                <a:solidFill>
                  <a:srgbClr val="FF0000"/>
                </a:solidFill>
                <a:effectLst>
                  <a:outerShdw blurRad="38100" dist="38100" dir="2700000" algn="tl">
                    <a:srgbClr val="000000">
                      <a:alpha val="43137"/>
                    </a:srgbClr>
                  </a:outerShdw>
                </a:effectLst>
              </a:rPr>
              <a:t>Monitoring &amp; Control Actions in Execution Phase – 1/3</a:t>
            </a:r>
            <a:endParaRPr lang="en-US" sz="32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15</a:t>
            </a:fld>
            <a:endParaRPr lang="en-US" b="1" dirty="0">
              <a:solidFill>
                <a:prstClr val="black"/>
              </a:solidFill>
            </a:endParaRPr>
          </a:p>
        </p:txBody>
      </p:sp>
      <p:graphicFrame>
        <p:nvGraphicFramePr>
          <p:cNvPr id="19" name="Table 18"/>
          <p:cNvGraphicFramePr>
            <a:graphicFrameLocks noGrp="1"/>
          </p:cNvGraphicFramePr>
          <p:nvPr>
            <p:extLst>
              <p:ext uri="{D42A27DB-BD31-4B8C-83A1-F6EECF244321}">
                <p14:modId xmlns:p14="http://schemas.microsoft.com/office/powerpoint/2010/main" val="2520379048"/>
              </p:ext>
            </p:extLst>
          </p:nvPr>
        </p:nvGraphicFramePr>
        <p:xfrm>
          <a:off x="-5688" y="624016"/>
          <a:ext cx="4114800" cy="364236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tblGrid>
              <a:tr h="484264">
                <a:tc>
                  <a:txBody>
                    <a:bodyPr/>
                    <a:lstStyle/>
                    <a:p>
                      <a:r>
                        <a:rPr lang="en-US" sz="2000" b="1" dirty="0" smtClean="0"/>
                        <a:t>Situation</a:t>
                      </a:r>
                      <a:endParaRPr lang="en-US" sz="2000" b="1" dirty="0"/>
                    </a:p>
                  </a:txBody>
                  <a:tcPr marL="182880" marT="91440" marB="91440" anchor="b">
                    <a:solidFill>
                      <a:schemeClr val="bg1">
                        <a:lumMod val="85000"/>
                      </a:schemeClr>
                    </a:solidFill>
                  </a:tcPr>
                </a:tc>
                <a:extLst>
                  <a:ext uri="{0D108BD9-81ED-4DB2-BD59-A6C34878D82A}">
                    <a16:rowId xmlns:a16="http://schemas.microsoft.com/office/drawing/2014/main" val="10000"/>
                  </a:ext>
                </a:extLst>
              </a:tr>
              <a:tr h="3154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t>A New Risk, i.e. a risk not listed in the Risk Register, is </a:t>
                      </a:r>
                      <a:r>
                        <a:rPr lang="en-US" sz="2000" b="0" u="sng" dirty="0" smtClean="0"/>
                        <a:t>identified</a:t>
                      </a:r>
                      <a:r>
                        <a:rPr lang="en-US" sz="2000" b="0" dirty="0" smtClean="0"/>
                        <a:t> or </a:t>
                      </a:r>
                      <a:r>
                        <a:rPr lang="en-US" sz="2000" b="0" u="sng" dirty="0" smtClean="0"/>
                        <a:t>discovered</a:t>
                      </a:r>
                    </a:p>
                  </a:txBody>
                  <a:tcPr marL="182880" marT="91440" marB="91440"/>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194591108"/>
              </p:ext>
            </p:extLst>
          </p:nvPr>
        </p:nvGraphicFramePr>
        <p:xfrm>
          <a:off x="4117072" y="624016"/>
          <a:ext cx="5029200" cy="3642360"/>
        </p:xfrm>
        <a:graphic>
          <a:graphicData uri="http://schemas.openxmlformats.org/drawingml/2006/table">
            <a:tbl>
              <a:tblPr firstRow="1" bandRow="1">
                <a:tableStyleId>{5940675A-B579-460E-94D1-54222C63F5DA}</a:tableStyleId>
              </a:tblPr>
              <a:tblGrid>
                <a:gridCol w="5029200">
                  <a:extLst>
                    <a:ext uri="{9D8B030D-6E8A-4147-A177-3AD203B41FA5}">
                      <a16:colId xmlns:a16="http://schemas.microsoft.com/office/drawing/2014/main" val="20000"/>
                    </a:ext>
                  </a:extLst>
                </a:gridCol>
              </a:tblGrid>
              <a:tr h="484264">
                <a:tc>
                  <a:txBody>
                    <a:bodyPr/>
                    <a:lstStyle/>
                    <a:p>
                      <a:r>
                        <a:rPr lang="en-US" sz="2000" b="1" dirty="0" smtClean="0"/>
                        <a:t>Monitoring &amp; Control</a:t>
                      </a:r>
                      <a:r>
                        <a:rPr lang="en-US" sz="2000" b="1" baseline="0" dirty="0" smtClean="0"/>
                        <a:t> Actions</a:t>
                      </a:r>
                      <a:endParaRPr lang="en-US" sz="2000" b="1" dirty="0"/>
                    </a:p>
                  </a:txBody>
                  <a:tcPr marL="182880" marT="91440" marB="91440" anchor="b">
                    <a:solidFill>
                      <a:schemeClr val="bg1">
                        <a:lumMod val="85000"/>
                      </a:schemeClr>
                    </a:solidFill>
                  </a:tcPr>
                </a:tc>
                <a:extLst>
                  <a:ext uri="{0D108BD9-81ED-4DB2-BD59-A6C34878D82A}">
                    <a16:rowId xmlns:a16="http://schemas.microsoft.com/office/drawing/2014/main" val="10000"/>
                  </a:ext>
                </a:extLst>
              </a:tr>
              <a:tr h="1280160">
                <a:tc>
                  <a:txBody>
                    <a:bodyPr/>
                    <a:lstStyle/>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Analyse and qualify the risk, going through the process of Qualitative risk analysis, followed by Quantitative risk analysis if required, depending on the EMV </a:t>
                      </a:r>
                    </a:p>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Plan a Risk Response if EMV Med or High</a:t>
                      </a:r>
                    </a:p>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Allocate CR (unless it is decided to Accept the risk Passively in which case no CR will be allocated)</a:t>
                      </a:r>
                    </a:p>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Update Risk Register</a:t>
                      </a:r>
                    </a:p>
                  </a:txBody>
                  <a:tcPr marL="182880" marT="91440" marB="91440"/>
                </a:tc>
                <a:extLst>
                  <a:ext uri="{0D108BD9-81ED-4DB2-BD59-A6C34878D82A}">
                    <a16:rowId xmlns:a16="http://schemas.microsoft.com/office/drawing/2014/main" val="10001"/>
                  </a:ext>
                </a:extLst>
              </a:tr>
            </a:tbl>
          </a:graphicData>
        </a:graphic>
      </p:graphicFrame>
      <p:sp>
        <p:nvSpPr>
          <p:cNvPr id="12" name="Footer Placeholder 3"/>
          <p:cNvSpPr>
            <a:spLocks noGrp="1"/>
          </p:cNvSpPr>
          <p:nvPr>
            <p:ph type="ftr" sz="quarter" idx="11"/>
          </p:nvPr>
        </p:nvSpPr>
        <p:spPr>
          <a:xfrm>
            <a:off x="10236" y="6553835"/>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1285588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fontScale="90000"/>
          </a:bodyPr>
          <a:lstStyle/>
          <a:p>
            <a:pPr algn="l"/>
            <a:r>
              <a:rPr lang="en-US" sz="3200" b="1" dirty="0" smtClean="0">
                <a:solidFill>
                  <a:srgbClr val="FF0000"/>
                </a:solidFill>
                <a:effectLst>
                  <a:outerShdw blurRad="38100" dist="38100" dir="2700000" algn="tl">
                    <a:srgbClr val="000000">
                      <a:alpha val="43137"/>
                    </a:srgbClr>
                  </a:outerShdw>
                </a:effectLst>
              </a:rPr>
              <a:t>Monitoring &amp; Control Actions in Execution Phase – 2/3</a:t>
            </a:r>
            <a:endParaRPr lang="en-US" sz="3200" b="1" dirty="0">
              <a:solidFill>
                <a:srgbClr val="FF0000"/>
              </a:solidFill>
              <a:effectLst>
                <a:outerShdw blurRad="38100" dist="38100" dir="2700000" algn="tl">
                  <a:srgbClr val="000000">
                    <a:alpha val="43137"/>
                  </a:srgbClr>
                </a:outerShdw>
              </a:effectLst>
            </a:endParaRPr>
          </a:p>
        </p:txBody>
      </p:sp>
      <p:graphicFrame>
        <p:nvGraphicFramePr>
          <p:cNvPr id="19" name="Table 18"/>
          <p:cNvGraphicFramePr>
            <a:graphicFrameLocks noGrp="1"/>
          </p:cNvGraphicFramePr>
          <p:nvPr>
            <p:extLst>
              <p:ext uri="{D42A27DB-BD31-4B8C-83A1-F6EECF244321}">
                <p14:modId xmlns:p14="http://schemas.microsoft.com/office/powerpoint/2010/main" val="3109195120"/>
              </p:ext>
            </p:extLst>
          </p:nvPr>
        </p:nvGraphicFramePr>
        <p:xfrm>
          <a:off x="-5688" y="624016"/>
          <a:ext cx="4114800" cy="533400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tblGrid>
              <a:tr h="484264">
                <a:tc>
                  <a:txBody>
                    <a:bodyPr/>
                    <a:lstStyle/>
                    <a:p>
                      <a:r>
                        <a:rPr lang="en-US" sz="2000" b="1" dirty="0" smtClean="0"/>
                        <a:t>Situation</a:t>
                      </a:r>
                      <a:endParaRPr lang="en-US" sz="2000" b="1" dirty="0"/>
                    </a:p>
                  </a:txBody>
                  <a:tcPr marL="182880" marT="91440" marB="91440" anchor="b">
                    <a:solidFill>
                      <a:schemeClr val="bg1">
                        <a:lumMod val="85000"/>
                      </a:schemeClr>
                    </a:solidFill>
                  </a:tcPr>
                </a:tc>
                <a:extLst>
                  <a:ext uri="{0D108BD9-81ED-4DB2-BD59-A6C34878D82A}">
                    <a16:rowId xmlns:a16="http://schemas.microsoft.com/office/drawing/2014/main" val="10000"/>
                  </a:ext>
                </a:extLst>
              </a:tr>
              <a:tr h="4846320">
                <a:tc>
                  <a:txBody>
                    <a:bodyPr/>
                    <a:lstStyle/>
                    <a:p>
                      <a:r>
                        <a:rPr lang="en-US" sz="2000" b="0" dirty="0" smtClean="0"/>
                        <a:t>A previously identified Risk, </a:t>
                      </a:r>
                      <a:r>
                        <a:rPr lang="en-US" sz="2000" b="0" u="sng" baseline="0" dirty="0" smtClean="0"/>
                        <a:t>not budgeted</a:t>
                      </a:r>
                      <a:r>
                        <a:rPr lang="en-US" sz="2000" b="0" baseline="0" dirty="0" smtClean="0"/>
                        <a:t> with CR (i.e. the Risk was Accepted Passively), has </a:t>
                      </a:r>
                      <a:r>
                        <a:rPr lang="en-US" sz="2000" b="0" u="sng" baseline="0" dirty="0" smtClean="0"/>
                        <a:t>occurred</a:t>
                      </a:r>
                      <a:r>
                        <a:rPr lang="en-US" sz="2000" b="0" baseline="0" dirty="0" smtClean="0"/>
                        <a:t> </a:t>
                      </a:r>
                    </a:p>
                    <a:p>
                      <a:pPr algn="ctr"/>
                      <a:r>
                        <a:rPr lang="en-US" sz="2000" b="0" baseline="0" dirty="0" smtClean="0"/>
                        <a:t>or</a:t>
                      </a:r>
                    </a:p>
                    <a:p>
                      <a:r>
                        <a:rPr lang="en-US" sz="2000" b="0" dirty="0" smtClean="0"/>
                        <a:t>A New Risk, i.e. a risk not listed in the Risk Register</a:t>
                      </a:r>
                      <a:r>
                        <a:rPr lang="en-US" sz="2000" b="0" baseline="0" dirty="0" smtClean="0"/>
                        <a:t> and, therefore, </a:t>
                      </a:r>
                      <a:r>
                        <a:rPr lang="en-US" sz="2000" b="0" u="sng" baseline="0" dirty="0" smtClean="0"/>
                        <a:t>not budgeted</a:t>
                      </a:r>
                      <a:r>
                        <a:rPr lang="en-US" sz="2000" b="0" baseline="0" dirty="0" smtClean="0"/>
                        <a:t> with CR, has </a:t>
                      </a:r>
                      <a:r>
                        <a:rPr lang="en-US" sz="2000" b="0" u="sng" baseline="0" dirty="0" smtClean="0"/>
                        <a:t>occurred</a:t>
                      </a:r>
                      <a:endParaRPr lang="en-US" sz="2000" b="0" u="sng" dirty="0"/>
                    </a:p>
                  </a:txBody>
                  <a:tcPr marL="182880" marT="91440" marB="91440"/>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810142733"/>
              </p:ext>
            </p:extLst>
          </p:nvPr>
        </p:nvGraphicFramePr>
        <p:xfrm>
          <a:off x="4117072" y="624016"/>
          <a:ext cx="5029200" cy="5334000"/>
        </p:xfrm>
        <a:graphic>
          <a:graphicData uri="http://schemas.openxmlformats.org/drawingml/2006/table">
            <a:tbl>
              <a:tblPr firstRow="1" bandRow="1">
                <a:tableStyleId>{5940675A-B579-460E-94D1-54222C63F5DA}</a:tableStyleId>
              </a:tblPr>
              <a:tblGrid>
                <a:gridCol w="5029200">
                  <a:extLst>
                    <a:ext uri="{9D8B030D-6E8A-4147-A177-3AD203B41FA5}">
                      <a16:colId xmlns:a16="http://schemas.microsoft.com/office/drawing/2014/main" val="20000"/>
                    </a:ext>
                  </a:extLst>
                </a:gridCol>
              </a:tblGrid>
              <a:tr h="484264">
                <a:tc>
                  <a:txBody>
                    <a:bodyPr/>
                    <a:lstStyle/>
                    <a:p>
                      <a:r>
                        <a:rPr lang="en-US" sz="2000" b="1" dirty="0" smtClean="0"/>
                        <a:t>Monitoring &amp; Control</a:t>
                      </a:r>
                      <a:r>
                        <a:rPr lang="en-US" sz="2000" b="1" baseline="0" dirty="0" smtClean="0"/>
                        <a:t> Actions</a:t>
                      </a:r>
                      <a:endParaRPr lang="en-US" sz="2000" b="1" dirty="0"/>
                    </a:p>
                  </a:txBody>
                  <a:tcPr marL="182880" marT="91440" marB="91440" anchor="b">
                    <a:solidFill>
                      <a:schemeClr val="bg1">
                        <a:lumMod val="85000"/>
                      </a:schemeClr>
                    </a:solidFill>
                  </a:tcPr>
                </a:tc>
                <a:extLst>
                  <a:ext uri="{0D108BD9-81ED-4DB2-BD59-A6C34878D82A}">
                    <a16:rowId xmlns:a16="http://schemas.microsoft.com/office/drawing/2014/main" val="10000"/>
                  </a:ext>
                </a:extLst>
              </a:tr>
              <a:tr h="4846320">
                <a:tc>
                  <a:txBody>
                    <a:bodyPr/>
                    <a:lstStyle/>
                    <a:p>
                      <a:pPr marL="173038" indent="-173038">
                        <a:spcBef>
                          <a:spcPts val="300"/>
                        </a:spcBef>
                        <a:spcAft>
                          <a:spcPts val="300"/>
                        </a:spcAft>
                        <a:buFont typeface="Arial" panose="020B0604020202020204" pitchFamily="34" charset="0"/>
                        <a:buChar char="•"/>
                      </a:pPr>
                      <a:r>
                        <a:rPr lang="en-US" sz="2000" b="0" kern="1200" baseline="0" dirty="0" smtClean="0">
                          <a:solidFill>
                            <a:schemeClr val="tx1"/>
                          </a:solidFill>
                          <a:latin typeface="+mn-lt"/>
                          <a:ea typeface="+mn-ea"/>
                          <a:cs typeface="+mn-cs"/>
                        </a:rPr>
                        <a:t>Create a </a:t>
                      </a:r>
                      <a:r>
                        <a:rPr lang="en-US" sz="2000" b="1" kern="1200" baseline="0" dirty="0" smtClean="0">
                          <a:solidFill>
                            <a:schemeClr val="tx1"/>
                          </a:solidFill>
                          <a:latin typeface="+mn-lt"/>
                          <a:ea typeface="+mn-ea"/>
                          <a:cs typeface="+mn-cs"/>
                        </a:rPr>
                        <a:t>workaround</a:t>
                      </a:r>
                      <a:r>
                        <a:rPr lang="en-US" sz="2000" b="0" kern="1200" baseline="0" dirty="0" smtClean="0">
                          <a:solidFill>
                            <a:schemeClr val="tx1"/>
                          </a:solidFill>
                          <a:latin typeface="+mn-lt"/>
                          <a:ea typeface="+mn-ea"/>
                          <a:cs typeface="+mn-cs"/>
                        </a:rPr>
                        <a:t> (t</a:t>
                      </a:r>
                      <a:r>
                        <a:rPr lang="en-US" sz="2000" b="0" kern="1200" dirty="0" smtClean="0">
                          <a:solidFill>
                            <a:schemeClr val="tx1"/>
                          </a:solidFill>
                          <a:latin typeface="+mn-lt"/>
                          <a:ea typeface="+mn-ea"/>
                          <a:cs typeface="+mn-cs"/>
                        </a:rPr>
                        <a:t>ake corrective or preventive</a:t>
                      </a:r>
                      <a:r>
                        <a:rPr lang="en-US" sz="2000" b="0" kern="1200" baseline="0" dirty="0" smtClean="0">
                          <a:solidFill>
                            <a:schemeClr val="tx1"/>
                          </a:solidFill>
                          <a:latin typeface="+mn-lt"/>
                          <a:ea typeface="+mn-ea"/>
                          <a:cs typeface="+mn-cs"/>
                        </a:rPr>
                        <a:t> action, like Fast Tracking or Crashing if it is a problem with schedule)</a:t>
                      </a:r>
                    </a:p>
                    <a:p>
                      <a:pPr marL="173038" indent="-173038">
                        <a:spcBef>
                          <a:spcPts val="300"/>
                        </a:spcBef>
                        <a:spcAft>
                          <a:spcPts val="300"/>
                        </a:spcAft>
                        <a:buFont typeface="Arial" panose="020B0604020202020204" pitchFamily="34" charset="0"/>
                        <a:buChar char="•"/>
                      </a:pPr>
                      <a:r>
                        <a:rPr lang="en-US" sz="2000" b="0" kern="1200" baseline="0" dirty="0" smtClean="0">
                          <a:solidFill>
                            <a:schemeClr val="tx1"/>
                          </a:solidFill>
                          <a:latin typeface="+mn-lt"/>
                          <a:ea typeface="+mn-ea"/>
                          <a:cs typeface="+mn-cs"/>
                        </a:rPr>
                        <a:t>Adjust the project to accommodate or make up for the impact of the risk including resulting changes</a:t>
                      </a:r>
                    </a:p>
                    <a:p>
                      <a:pPr marL="173038" indent="-173038">
                        <a:spcBef>
                          <a:spcPts val="300"/>
                        </a:spcBef>
                        <a:spcAft>
                          <a:spcPts val="300"/>
                        </a:spcAft>
                        <a:buFont typeface="Arial" panose="020B0604020202020204" pitchFamily="34" charset="0"/>
                        <a:buChar char="•"/>
                      </a:pPr>
                      <a:r>
                        <a:rPr lang="en-US" sz="2000" b="0" kern="1200" baseline="0" dirty="0" smtClean="0">
                          <a:solidFill>
                            <a:schemeClr val="tx1"/>
                          </a:solidFill>
                          <a:latin typeface="+mn-lt"/>
                          <a:ea typeface="+mn-ea"/>
                          <a:cs typeface="+mn-cs"/>
                        </a:rPr>
                        <a:t>Look for any unexpected effects of the risk, particularly Secondary &amp; Residual Risks</a:t>
                      </a:r>
                    </a:p>
                    <a:p>
                      <a:pPr marL="173038" indent="-173038">
                        <a:spcBef>
                          <a:spcPts val="300"/>
                        </a:spcBef>
                        <a:spcAft>
                          <a:spcPts val="300"/>
                        </a:spcAft>
                        <a:buFont typeface="Arial" panose="020B0604020202020204" pitchFamily="34" charset="0"/>
                        <a:buChar char="•"/>
                      </a:pPr>
                      <a:r>
                        <a:rPr lang="en-US" sz="2000" b="0" kern="1200" baseline="0" dirty="0" smtClean="0">
                          <a:solidFill>
                            <a:schemeClr val="tx1"/>
                          </a:solidFill>
                          <a:latin typeface="+mn-lt"/>
                          <a:ea typeface="+mn-ea"/>
                          <a:cs typeface="+mn-cs"/>
                        </a:rPr>
                        <a:t>Reevaluate the Identify Risk process (if New Risk)</a:t>
                      </a:r>
                    </a:p>
                    <a:p>
                      <a:pPr marL="173038" indent="-173038">
                        <a:spcBef>
                          <a:spcPts val="300"/>
                        </a:spcBef>
                        <a:spcAft>
                          <a:spcPts val="300"/>
                        </a:spcAft>
                        <a:buFont typeface="Arial" panose="020B0604020202020204" pitchFamily="34" charset="0"/>
                        <a:buChar char="•"/>
                      </a:pPr>
                      <a:r>
                        <a:rPr lang="en-US" sz="2000" b="0" kern="1200" baseline="0" dirty="0" smtClean="0">
                          <a:solidFill>
                            <a:schemeClr val="tx1"/>
                          </a:solidFill>
                          <a:latin typeface="+mn-lt"/>
                          <a:ea typeface="+mn-ea"/>
                          <a:cs typeface="+mn-cs"/>
                        </a:rPr>
                        <a:t>Update the Risk Register</a:t>
                      </a:r>
                    </a:p>
                    <a:p>
                      <a:pPr marL="173038" indent="-173038">
                        <a:spcBef>
                          <a:spcPts val="300"/>
                        </a:spcBef>
                        <a:spcAft>
                          <a:spcPts val="300"/>
                        </a:spcAft>
                        <a:buFont typeface="Arial" panose="020B0604020202020204" pitchFamily="34" charset="0"/>
                        <a:buChar char="•"/>
                      </a:pPr>
                      <a:r>
                        <a:rPr lang="en-US" sz="2000" b="0" kern="1200" baseline="0" dirty="0" smtClean="0">
                          <a:solidFill>
                            <a:schemeClr val="tx1"/>
                          </a:solidFill>
                          <a:latin typeface="+mn-lt"/>
                          <a:ea typeface="+mn-ea"/>
                          <a:cs typeface="+mn-cs"/>
                        </a:rPr>
                        <a:t>Use </a:t>
                      </a:r>
                      <a:r>
                        <a:rPr lang="en-US" sz="2000" b="0" i="0" kern="1200" baseline="0" dirty="0" smtClean="0">
                          <a:solidFill>
                            <a:schemeClr val="tx1"/>
                          </a:solidFill>
                          <a:latin typeface="+mn-lt"/>
                          <a:ea typeface="+mn-ea"/>
                          <a:cs typeface="+mn-cs"/>
                        </a:rPr>
                        <a:t>MR</a:t>
                      </a:r>
                      <a:r>
                        <a:rPr lang="en-US" sz="2000" b="0" i="1" kern="1200" baseline="0" dirty="0" smtClean="0">
                          <a:solidFill>
                            <a:schemeClr val="tx1"/>
                          </a:solidFill>
                          <a:latin typeface="+mn-lt"/>
                          <a:ea typeface="+mn-ea"/>
                          <a:cs typeface="+mn-cs"/>
                        </a:rPr>
                        <a:t> </a:t>
                      </a:r>
                      <a:r>
                        <a:rPr lang="en-US" sz="2000" b="0" i="0" kern="1200" baseline="0" dirty="0" smtClean="0">
                          <a:solidFill>
                            <a:schemeClr val="tx1"/>
                          </a:solidFill>
                          <a:latin typeface="+mn-lt"/>
                          <a:ea typeface="+mn-ea"/>
                          <a:cs typeface="+mn-cs"/>
                        </a:rPr>
                        <a:t>if approved and released by the management of the performing organisation</a:t>
                      </a:r>
                      <a:endParaRPr lang="en-US" sz="2000" b="0" kern="1200" dirty="0" smtClean="0">
                        <a:solidFill>
                          <a:schemeClr val="tx1"/>
                        </a:solidFill>
                        <a:latin typeface="+mn-lt"/>
                        <a:ea typeface="+mn-ea"/>
                        <a:cs typeface="+mn-cs"/>
                      </a:endParaRPr>
                    </a:p>
                  </a:txBody>
                  <a:tcPr marL="182880" marT="91440" marB="91440"/>
                </a:tc>
                <a:extLst>
                  <a:ext uri="{0D108BD9-81ED-4DB2-BD59-A6C34878D82A}">
                    <a16:rowId xmlns:a16="http://schemas.microsoft.com/office/drawing/2014/main" val="10001"/>
                  </a:ext>
                </a:extLst>
              </a:tr>
            </a:tbl>
          </a:graphicData>
        </a:graphic>
      </p:graphicFrame>
      <p:sp>
        <p:nvSpPr>
          <p:cNvPr id="12" name="Footer Placeholder 3"/>
          <p:cNvSpPr>
            <a:spLocks noGrp="1"/>
          </p:cNvSpPr>
          <p:nvPr>
            <p:ph type="ftr" sz="quarter" idx="11"/>
          </p:nvPr>
        </p:nvSpPr>
        <p:spPr>
          <a:xfrm>
            <a:off x="17059" y="6479227"/>
            <a:ext cx="1143000" cy="365125"/>
          </a:xfrm>
        </p:spPr>
        <p:txBody>
          <a:bodyPr/>
          <a:lstStyle/>
          <a:p>
            <a:r>
              <a:rPr lang="en-US" dirty="0" err="1" smtClean="0">
                <a:solidFill>
                  <a:schemeClr val="tx1"/>
                </a:solidFill>
              </a:rPr>
              <a:t>MEhsanSaeed</a:t>
            </a:r>
            <a:endParaRPr lang="en-US" dirty="0">
              <a:solidFill>
                <a:schemeClr val="tx1"/>
              </a:solidFill>
            </a:endParaRPr>
          </a:p>
        </p:txBody>
      </p:sp>
      <p:sp>
        <p:nvSpPr>
          <p:cNvPr id="3" name="Slide Number Placeholder 2"/>
          <p:cNvSpPr>
            <a:spLocks noGrp="1"/>
          </p:cNvSpPr>
          <p:nvPr>
            <p:ph type="sldNum" sz="quarter" idx="12"/>
          </p:nvPr>
        </p:nvSpPr>
        <p:spPr>
          <a:xfrm>
            <a:off x="7005851" y="6479227"/>
            <a:ext cx="2133600" cy="365125"/>
          </a:xfrm>
        </p:spPr>
        <p:txBody>
          <a:bodyPr/>
          <a:lstStyle/>
          <a:p>
            <a:fld id="{B6F15528-21DE-4FAA-801E-634DDDAF4B2B}" type="slidenum">
              <a:rPr lang="en-US" b="1" smtClean="0">
                <a:solidFill>
                  <a:prstClr val="black"/>
                </a:solidFill>
              </a:rPr>
              <a:pPr/>
              <a:t>16</a:t>
            </a:fld>
            <a:endParaRPr lang="en-US" b="1" dirty="0">
              <a:solidFill>
                <a:prstClr val="black"/>
              </a:solidFill>
            </a:endParaRPr>
          </a:p>
        </p:txBody>
      </p:sp>
    </p:spTree>
    <p:extLst>
      <p:ext uri="{BB962C8B-B14F-4D97-AF65-F5344CB8AC3E}">
        <p14:creationId xmlns:p14="http://schemas.microsoft.com/office/powerpoint/2010/main" val="32808336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fontScale="90000"/>
          </a:bodyPr>
          <a:lstStyle/>
          <a:p>
            <a:pPr algn="l"/>
            <a:r>
              <a:rPr lang="en-US" sz="3200" b="1" dirty="0" smtClean="0">
                <a:solidFill>
                  <a:srgbClr val="FF0000"/>
                </a:solidFill>
                <a:effectLst>
                  <a:outerShdw blurRad="38100" dist="38100" dir="2700000" algn="tl">
                    <a:srgbClr val="000000">
                      <a:alpha val="43137"/>
                    </a:srgbClr>
                  </a:outerShdw>
                </a:effectLst>
              </a:rPr>
              <a:t>Monitoring &amp; Control Actions in Execution Phase – 3/3</a:t>
            </a:r>
            <a:endParaRPr lang="en-US" sz="3200" b="1" dirty="0">
              <a:solidFill>
                <a:srgbClr val="FF0000"/>
              </a:solidFill>
              <a:effectLst>
                <a:outerShdw blurRad="38100" dist="38100" dir="2700000" algn="tl">
                  <a:srgbClr val="000000">
                    <a:alpha val="43137"/>
                  </a:srgbClr>
                </a:outerShdw>
              </a:effectLst>
            </a:endParaRPr>
          </a:p>
        </p:txBody>
      </p:sp>
      <p:graphicFrame>
        <p:nvGraphicFramePr>
          <p:cNvPr id="19" name="Table 18"/>
          <p:cNvGraphicFramePr>
            <a:graphicFrameLocks noGrp="1"/>
          </p:cNvGraphicFramePr>
          <p:nvPr>
            <p:extLst>
              <p:ext uri="{D42A27DB-BD31-4B8C-83A1-F6EECF244321}">
                <p14:modId xmlns:p14="http://schemas.microsoft.com/office/powerpoint/2010/main" val="1605968017"/>
              </p:ext>
            </p:extLst>
          </p:nvPr>
        </p:nvGraphicFramePr>
        <p:xfrm>
          <a:off x="-5688" y="624016"/>
          <a:ext cx="4114800" cy="359664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20000"/>
                    </a:ext>
                  </a:extLst>
                </a:gridCol>
              </a:tblGrid>
              <a:tr h="262561">
                <a:tc>
                  <a:txBody>
                    <a:bodyPr/>
                    <a:lstStyle/>
                    <a:p>
                      <a:r>
                        <a:rPr lang="en-US" sz="2000" b="1" dirty="0" smtClean="0"/>
                        <a:t>Situation</a:t>
                      </a:r>
                      <a:endParaRPr lang="en-US" sz="2000" b="1" dirty="0"/>
                    </a:p>
                  </a:txBody>
                  <a:tcPr marL="182880" marT="91440" marB="91440" anchor="b">
                    <a:solidFill>
                      <a:schemeClr val="bg1">
                        <a:lumMod val="85000"/>
                      </a:schemeClr>
                    </a:solidFill>
                  </a:tcPr>
                </a:tc>
                <a:extLst>
                  <a:ext uri="{0D108BD9-81ED-4DB2-BD59-A6C34878D82A}">
                    <a16:rowId xmlns:a16="http://schemas.microsoft.com/office/drawing/2014/main" val="10000"/>
                  </a:ext>
                </a:extLst>
              </a:tr>
              <a:tr h="3108960">
                <a:tc>
                  <a:txBody>
                    <a:bodyPr/>
                    <a:lstStyle/>
                    <a:p>
                      <a:r>
                        <a:rPr lang="en-US" sz="2000" b="0" dirty="0" smtClean="0"/>
                        <a:t>A</a:t>
                      </a:r>
                      <a:r>
                        <a:rPr lang="en-US" sz="2000" b="0" baseline="0" dirty="0" smtClean="0"/>
                        <a:t> previously identified</a:t>
                      </a:r>
                      <a:r>
                        <a:rPr lang="en-US" sz="2000" b="0" dirty="0" smtClean="0"/>
                        <a:t> Risk, </a:t>
                      </a:r>
                      <a:r>
                        <a:rPr lang="en-US" sz="2000" b="0" baseline="0" dirty="0" smtClean="0"/>
                        <a:t>budgeted with CR, </a:t>
                      </a:r>
                      <a:r>
                        <a:rPr lang="en-US" sz="2000" b="0" u="sng" baseline="0" dirty="0" smtClean="0"/>
                        <a:t>does not occur</a:t>
                      </a:r>
                      <a:endParaRPr lang="en-US" sz="2000" b="0" dirty="0" smtClean="0"/>
                    </a:p>
                  </a:txBody>
                  <a:tcPr marL="182880" marT="91440" marB="91440"/>
                </a:tc>
                <a:extLst>
                  <a:ext uri="{0D108BD9-81ED-4DB2-BD59-A6C34878D82A}">
                    <a16:rowId xmlns:a16="http://schemas.microsoft.com/office/drawing/2014/main" val="1000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403543276"/>
              </p:ext>
            </p:extLst>
          </p:nvPr>
        </p:nvGraphicFramePr>
        <p:xfrm>
          <a:off x="4117072" y="624016"/>
          <a:ext cx="5029200" cy="3596640"/>
        </p:xfrm>
        <a:graphic>
          <a:graphicData uri="http://schemas.openxmlformats.org/drawingml/2006/table">
            <a:tbl>
              <a:tblPr firstRow="1" bandRow="1">
                <a:tableStyleId>{5940675A-B579-460E-94D1-54222C63F5DA}</a:tableStyleId>
              </a:tblPr>
              <a:tblGrid>
                <a:gridCol w="5029200">
                  <a:extLst>
                    <a:ext uri="{9D8B030D-6E8A-4147-A177-3AD203B41FA5}">
                      <a16:colId xmlns:a16="http://schemas.microsoft.com/office/drawing/2014/main" val="20000"/>
                    </a:ext>
                  </a:extLst>
                </a:gridCol>
              </a:tblGrid>
              <a:tr h="262561">
                <a:tc>
                  <a:txBody>
                    <a:bodyPr/>
                    <a:lstStyle/>
                    <a:p>
                      <a:r>
                        <a:rPr lang="en-US" sz="2000" b="1" dirty="0" smtClean="0"/>
                        <a:t>Monitoring &amp; Control</a:t>
                      </a:r>
                      <a:r>
                        <a:rPr lang="en-US" sz="2000" b="1" baseline="0" dirty="0" smtClean="0"/>
                        <a:t> Actions</a:t>
                      </a:r>
                      <a:endParaRPr lang="en-US" sz="2000" b="1" dirty="0"/>
                    </a:p>
                  </a:txBody>
                  <a:tcPr marL="182880" marT="91440" marB="91440" anchor="b">
                    <a:solidFill>
                      <a:schemeClr val="bg1">
                        <a:lumMod val="85000"/>
                      </a:schemeClr>
                    </a:solidFill>
                  </a:tcPr>
                </a:tc>
                <a:extLst>
                  <a:ext uri="{0D108BD9-81ED-4DB2-BD59-A6C34878D82A}">
                    <a16:rowId xmlns:a16="http://schemas.microsoft.com/office/drawing/2014/main" val="10000"/>
                  </a:ext>
                </a:extLst>
              </a:tr>
              <a:tr h="3108960">
                <a:tc>
                  <a:txBody>
                    <a:bodyPr/>
                    <a:lstStyle/>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Update the Risk Register (</a:t>
                      </a:r>
                      <a:r>
                        <a:rPr lang="en-US" sz="2000" b="0" kern="1200" smtClean="0">
                          <a:solidFill>
                            <a:schemeClr val="tx1"/>
                          </a:solidFill>
                          <a:latin typeface="+mn-lt"/>
                          <a:ea typeface="+mn-ea"/>
                          <a:cs typeface="+mn-cs"/>
                        </a:rPr>
                        <a:t>close the </a:t>
                      </a:r>
                      <a:r>
                        <a:rPr lang="en-US" sz="2000" b="0" kern="1200" baseline="0" smtClean="0">
                          <a:solidFill>
                            <a:schemeClr val="tx1"/>
                          </a:solidFill>
                          <a:latin typeface="+mn-lt"/>
                          <a:ea typeface="+mn-ea"/>
                          <a:cs typeface="+mn-cs"/>
                        </a:rPr>
                        <a:t>risk </a:t>
                      </a:r>
                      <a:r>
                        <a:rPr lang="en-US" sz="2000" b="0" kern="1200" baseline="0" dirty="0" smtClean="0">
                          <a:solidFill>
                            <a:schemeClr val="tx1"/>
                          </a:solidFill>
                          <a:latin typeface="+mn-lt"/>
                          <a:ea typeface="+mn-ea"/>
                          <a:cs typeface="+mn-cs"/>
                        </a:rPr>
                        <a:t>with an amplifying note)</a:t>
                      </a:r>
                      <a:endParaRPr lang="en-US" sz="2000" b="0" kern="1200" dirty="0" smtClean="0">
                        <a:solidFill>
                          <a:schemeClr val="tx1"/>
                        </a:solidFill>
                        <a:latin typeface="+mn-lt"/>
                        <a:ea typeface="+mn-ea"/>
                        <a:cs typeface="+mn-cs"/>
                      </a:endParaRPr>
                    </a:p>
                    <a:p>
                      <a:pPr marL="177800" indent="-177800">
                        <a:spcBef>
                          <a:spcPts val="600"/>
                        </a:spcBef>
                        <a:buFont typeface="Arial" panose="020B0604020202020204" pitchFamily="34" charset="0"/>
                        <a:buChar char="•"/>
                      </a:pPr>
                      <a:r>
                        <a:rPr lang="en-US" sz="2000" b="0" kern="1200" dirty="0" smtClean="0">
                          <a:solidFill>
                            <a:schemeClr val="tx1"/>
                          </a:solidFill>
                          <a:latin typeface="+mn-lt"/>
                          <a:ea typeface="+mn-ea"/>
                          <a:cs typeface="+mn-cs"/>
                        </a:rPr>
                        <a:t>Return</a:t>
                      </a:r>
                      <a:r>
                        <a:rPr lang="en-US" sz="2000" b="0" kern="1200" baseline="0" dirty="0" smtClean="0">
                          <a:solidFill>
                            <a:schemeClr val="tx1"/>
                          </a:solidFill>
                          <a:latin typeface="+mn-lt"/>
                          <a:ea typeface="+mn-ea"/>
                          <a:cs typeface="+mn-cs"/>
                        </a:rPr>
                        <a:t> </a:t>
                      </a:r>
                      <a:r>
                        <a:rPr lang="en-US" sz="2000" b="0" kern="1200" baseline="0" dirty="0" smtClean="0">
                          <a:solidFill>
                            <a:schemeClr val="tx1"/>
                          </a:solidFill>
                          <a:latin typeface="+mn-lt"/>
                          <a:ea typeface="+mn-ea"/>
                          <a:cs typeface="+mn-cs"/>
                        </a:rPr>
                        <a:t>t</a:t>
                      </a:r>
                      <a:r>
                        <a:rPr lang="en-US" sz="2000" b="0" kern="1200" dirty="0" smtClean="0">
                          <a:solidFill>
                            <a:schemeClr val="tx1"/>
                          </a:solidFill>
                          <a:latin typeface="+mn-lt"/>
                          <a:ea typeface="+mn-ea"/>
                          <a:cs typeface="+mn-cs"/>
                        </a:rPr>
                        <a:t>he associated CR to the company</a:t>
                      </a:r>
                    </a:p>
                    <a:p>
                      <a:pPr marL="0" indent="0">
                        <a:spcBef>
                          <a:spcPts val="600"/>
                        </a:spcBef>
                        <a:buFont typeface="Arial" panose="020B0604020202020204" pitchFamily="34" charset="0"/>
                        <a:buNone/>
                      </a:pPr>
                      <a:r>
                        <a:rPr lang="en-US" sz="2000" b="0" kern="1200" dirty="0" smtClean="0">
                          <a:solidFill>
                            <a:schemeClr val="tx1"/>
                          </a:solidFill>
                          <a:latin typeface="+mn-lt"/>
                          <a:ea typeface="+mn-ea"/>
                          <a:cs typeface="+mn-cs"/>
                        </a:rPr>
                        <a:t>(Do</a:t>
                      </a:r>
                      <a:r>
                        <a:rPr lang="en-US" sz="2000" b="0" kern="1200" baseline="0" dirty="0" smtClean="0">
                          <a:solidFill>
                            <a:schemeClr val="tx1"/>
                          </a:solidFill>
                          <a:latin typeface="+mn-lt"/>
                          <a:ea typeface="+mn-ea"/>
                          <a:cs typeface="+mn-cs"/>
                        </a:rPr>
                        <a:t> not use the reserves to address other risks/issues on the project. CR are</a:t>
                      </a:r>
                      <a:r>
                        <a:rPr lang="en-US" sz="2000" dirty="0" smtClean="0">
                          <a:solidFill>
                            <a:prstClr val="black"/>
                          </a:solidFill>
                        </a:rPr>
                        <a:t> used only to handle the impact of the specific risk it was set aside for. They are not a free amount of time or cost that can be used at will by the Project Manager for any needs) </a:t>
                      </a:r>
                    </a:p>
                  </a:txBody>
                  <a:tcPr marL="182880" marT="91440" marB="91440"/>
                </a:tc>
                <a:extLst>
                  <a:ext uri="{0D108BD9-81ED-4DB2-BD59-A6C34878D82A}">
                    <a16:rowId xmlns:a16="http://schemas.microsoft.com/office/drawing/2014/main" val="10001"/>
                  </a:ext>
                </a:extLst>
              </a:tr>
            </a:tbl>
          </a:graphicData>
        </a:graphic>
      </p:graphicFrame>
      <p:sp>
        <p:nvSpPr>
          <p:cNvPr id="12" name="Footer Placeholder 3"/>
          <p:cNvSpPr>
            <a:spLocks noGrp="1"/>
          </p:cNvSpPr>
          <p:nvPr>
            <p:ph type="ftr" sz="quarter" idx="11"/>
          </p:nvPr>
        </p:nvSpPr>
        <p:spPr>
          <a:xfrm>
            <a:off x="17059" y="6479227"/>
            <a:ext cx="1143000" cy="365125"/>
          </a:xfrm>
        </p:spPr>
        <p:txBody>
          <a:bodyPr/>
          <a:lstStyle/>
          <a:p>
            <a:r>
              <a:rPr lang="en-US" dirty="0" err="1" smtClean="0">
                <a:solidFill>
                  <a:schemeClr val="tx1"/>
                </a:solidFill>
              </a:rPr>
              <a:t>MEhsanSaeed</a:t>
            </a:r>
            <a:endParaRPr lang="en-US" dirty="0">
              <a:solidFill>
                <a:schemeClr val="tx1"/>
              </a:solidFill>
            </a:endParaRPr>
          </a:p>
        </p:txBody>
      </p:sp>
      <p:sp>
        <p:nvSpPr>
          <p:cNvPr id="3" name="Slide Number Placeholder 2"/>
          <p:cNvSpPr>
            <a:spLocks noGrp="1"/>
          </p:cNvSpPr>
          <p:nvPr>
            <p:ph type="sldNum" sz="quarter" idx="12"/>
          </p:nvPr>
        </p:nvSpPr>
        <p:spPr>
          <a:xfrm>
            <a:off x="7005851" y="6479227"/>
            <a:ext cx="2133600" cy="365125"/>
          </a:xfrm>
        </p:spPr>
        <p:txBody>
          <a:bodyPr/>
          <a:lstStyle/>
          <a:p>
            <a:fld id="{B6F15528-21DE-4FAA-801E-634DDDAF4B2B}" type="slidenum">
              <a:rPr lang="en-US" b="1" smtClean="0">
                <a:solidFill>
                  <a:prstClr val="black"/>
                </a:solidFill>
              </a:rPr>
              <a:pPr/>
              <a:t>17</a:t>
            </a:fld>
            <a:endParaRPr lang="en-US" b="1" dirty="0">
              <a:solidFill>
                <a:prstClr val="black"/>
              </a:solidFill>
            </a:endParaRPr>
          </a:p>
        </p:txBody>
      </p:sp>
    </p:spTree>
    <p:extLst>
      <p:ext uri="{BB962C8B-B14F-4D97-AF65-F5344CB8AC3E}">
        <p14:creationId xmlns:p14="http://schemas.microsoft.com/office/powerpoint/2010/main" val="16624050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2800" b="1" dirty="0">
                <a:solidFill>
                  <a:srgbClr val="FF0000"/>
                </a:solidFill>
                <a:effectLst>
                  <a:outerShdw blurRad="38100" dist="38100" dir="2700000" algn="tl">
                    <a:srgbClr val="000000">
                      <a:alpha val="43137"/>
                    </a:srgbClr>
                  </a:outerShdw>
                </a:effectLst>
              </a:rPr>
              <a:t>Monitoring &amp; Control Actions in </a:t>
            </a:r>
            <a:r>
              <a:rPr lang="en-US" sz="2800" b="1" dirty="0" smtClean="0">
                <a:solidFill>
                  <a:srgbClr val="FF0000"/>
                </a:solidFill>
                <a:effectLst>
                  <a:outerShdw blurRad="38100" dist="38100" dir="2700000" algn="tl">
                    <a:srgbClr val="000000">
                      <a:alpha val="43137"/>
                    </a:srgbClr>
                  </a:outerShdw>
                </a:effectLst>
              </a:rPr>
              <a:t>terms of KU &amp; UU</a:t>
            </a:r>
            <a:endParaRPr lang="en-US" sz="28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18</a:t>
            </a:fld>
            <a:endParaRPr lang="en-US" b="1" dirty="0">
              <a:solidFill>
                <a:prstClr val="black"/>
              </a:solidFill>
            </a:endParaRPr>
          </a:p>
        </p:txBody>
      </p:sp>
      <p:graphicFrame>
        <p:nvGraphicFramePr>
          <p:cNvPr id="19" name="Table 18"/>
          <p:cNvGraphicFramePr>
            <a:graphicFrameLocks noGrp="1"/>
          </p:cNvGraphicFramePr>
          <p:nvPr>
            <p:extLst>
              <p:ext uri="{D42A27DB-BD31-4B8C-83A1-F6EECF244321}">
                <p14:modId xmlns:p14="http://schemas.microsoft.com/office/powerpoint/2010/main" val="2390765356"/>
              </p:ext>
            </p:extLst>
          </p:nvPr>
        </p:nvGraphicFramePr>
        <p:xfrm>
          <a:off x="-29307" y="541953"/>
          <a:ext cx="9202616" cy="6317526"/>
        </p:xfrm>
        <a:graphic>
          <a:graphicData uri="http://schemas.openxmlformats.org/drawingml/2006/table">
            <a:tbl>
              <a:tblPr firstRow="1" bandRow="1">
                <a:tableStyleId>{5940675A-B579-460E-94D1-54222C63F5DA}</a:tableStyleId>
              </a:tblPr>
              <a:tblGrid>
                <a:gridCol w="1337132">
                  <a:extLst>
                    <a:ext uri="{9D8B030D-6E8A-4147-A177-3AD203B41FA5}">
                      <a16:colId xmlns:a16="http://schemas.microsoft.com/office/drawing/2014/main" val="20000"/>
                    </a:ext>
                  </a:extLst>
                </a:gridCol>
                <a:gridCol w="1258478">
                  <a:extLst>
                    <a:ext uri="{9D8B030D-6E8A-4147-A177-3AD203B41FA5}">
                      <a16:colId xmlns:a16="http://schemas.microsoft.com/office/drawing/2014/main" val="20001"/>
                    </a:ext>
                  </a:extLst>
                </a:gridCol>
                <a:gridCol w="1337132">
                  <a:extLst>
                    <a:ext uri="{9D8B030D-6E8A-4147-A177-3AD203B41FA5}">
                      <a16:colId xmlns:a16="http://schemas.microsoft.com/office/drawing/2014/main" val="20002"/>
                    </a:ext>
                  </a:extLst>
                </a:gridCol>
                <a:gridCol w="865203">
                  <a:extLst>
                    <a:ext uri="{9D8B030D-6E8A-4147-A177-3AD203B41FA5}">
                      <a16:colId xmlns:a16="http://schemas.microsoft.com/office/drawing/2014/main" val="20003"/>
                    </a:ext>
                  </a:extLst>
                </a:gridCol>
                <a:gridCol w="4404671">
                  <a:extLst>
                    <a:ext uri="{9D8B030D-6E8A-4147-A177-3AD203B41FA5}">
                      <a16:colId xmlns:a16="http://schemas.microsoft.com/office/drawing/2014/main" val="20004"/>
                    </a:ext>
                  </a:extLst>
                </a:gridCol>
              </a:tblGrid>
              <a:tr h="982047">
                <a:tc>
                  <a:txBody>
                    <a:bodyPr/>
                    <a:lstStyle/>
                    <a:p>
                      <a:pPr>
                        <a:lnSpc>
                          <a:spcPts val="2100"/>
                        </a:lnSpc>
                      </a:pPr>
                      <a:r>
                        <a:rPr lang="en-US" sz="2000" b="1" dirty="0" smtClean="0"/>
                        <a:t>Project Stage</a:t>
                      </a:r>
                      <a:endParaRPr lang="en-US" sz="2000" b="1" dirty="0"/>
                    </a:p>
                  </a:txBody>
                  <a:tcPr marT="91440" marB="91440" anchor="b">
                    <a:solidFill>
                      <a:schemeClr val="bg1">
                        <a:lumMod val="85000"/>
                      </a:schemeClr>
                    </a:solidFill>
                  </a:tcPr>
                </a:tc>
                <a:tc>
                  <a:txBody>
                    <a:bodyPr/>
                    <a:lstStyle/>
                    <a:p>
                      <a:pPr>
                        <a:lnSpc>
                          <a:spcPts val="2100"/>
                        </a:lnSpc>
                      </a:pPr>
                      <a:r>
                        <a:rPr lang="en-US" sz="2000" b="1" baseline="0" dirty="0" smtClean="0"/>
                        <a:t>Risk Identified or New</a:t>
                      </a:r>
                      <a:endParaRPr lang="en-US" sz="2000" b="1" dirty="0"/>
                    </a:p>
                  </a:txBody>
                  <a:tcPr marT="91440" marB="91440" anchor="b">
                    <a:solidFill>
                      <a:schemeClr val="bg1">
                        <a:lumMod val="85000"/>
                      </a:schemeClr>
                    </a:solidFill>
                  </a:tcPr>
                </a:tc>
                <a:tc>
                  <a:txBody>
                    <a:bodyPr/>
                    <a:lstStyle/>
                    <a:p>
                      <a:pPr>
                        <a:lnSpc>
                          <a:spcPts val="2100"/>
                        </a:lnSpc>
                      </a:pPr>
                      <a:r>
                        <a:rPr lang="en-US" sz="2000" b="1" dirty="0" smtClean="0"/>
                        <a:t>Has</a:t>
                      </a:r>
                      <a:r>
                        <a:rPr lang="en-US" sz="2000" b="1" baseline="0" dirty="0" smtClean="0"/>
                        <a:t> the Risk Occurred?</a:t>
                      </a:r>
                      <a:endParaRPr lang="en-US" sz="2000" b="1" dirty="0"/>
                    </a:p>
                  </a:txBody>
                  <a:tcPr marT="91440" marB="91440" anchor="b">
                    <a:solidFill>
                      <a:schemeClr val="bg1">
                        <a:lumMod val="85000"/>
                      </a:schemeClr>
                    </a:solidFill>
                  </a:tcPr>
                </a:tc>
                <a:tc>
                  <a:txBody>
                    <a:bodyPr/>
                    <a:lstStyle/>
                    <a:p>
                      <a:pPr>
                        <a:lnSpc>
                          <a:spcPts val="2100"/>
                        </a:lnSpc>
                      </a:pPr>
                      <a:r>
                        <a:rPr lang="en-US" sz="2000" b="1" dirty="0" smtClean="0"/>
                        <a:t>KU</a:t>
                      </a:r>
                      <a:r>
                        <a:rPr lang="en-US" sz="2000" b="1" baseline="0" dirty="0" smtClean="0"/>
                        <a:t> or UU</a:t>
                      </a:r>
                      <a:endParaRPr lang="en-US" sz="2000" b="1" dirty="0"/>
                    </a:p>
                  </a:txBody>
                  <a:tcPr marT="91440" marB="91440" anchor="b">
                    <a:solidFill>
                      <a:schemeClr val="bg1">
                        <a:lumMod val="85000"/>
                      </a:schemeClr>
                    </a:solidFill>
                  </a:tcPr>
                </a:tc>
                <a:tc>
                  <a:txBody>
                    <a:bodyPr/>
                    <a:lstStyle/>
                    <a:p>
                      <a:pPr>
                        <a:lnSpc>
                          <a:spcPts val="2100"/>
                        </a:lnSpc>
                      </a:pPr>
                      <a:r>
                        <a:rPr lang="en-US" sz="2000" b="1" dirty="0" smtClean="0"/>
                        <a:t>Major Actions</a:t>
                      </a:r>
                      <a:endParaRPr lang="en-US" sz="2000" b="1" dirty="0"/>
                    </a:p>
                  </a:txBody>
                  <a:tcPr marT="91440" marB="91440" anchor="b">
                    <a:solidFill>
                      <a:schemeClr val="bg1">
                        <a:lumMod val="85000"/>
                      </a:schemeClr>
                    </a:solidFill>
                  </a:tcPr>
                </a:tc>
                <a:extLst>
                  <a:ext uri="{0D108BD9-81ED-4DB2-BD59-A6C34878D82A}">
                    <a16:rowId xmlns:a16="http://schemas.microsoft.com/office/drawing/2014/main" val="10000"/>
                  </a:ext>
                </a:extLst>
              </a:tr>
              <a:tr h="608286">
                <a:tc>
                  <a:txBody>
                    <a:bodyPr/>
                    <a:lstStyle/>
                    <a:p>
                      <a:pPr>
                        <a:lnSpc>
                          <a:spcPts val="2100"/>
                        </a:lnSpc>
                      </a:pPr>
                      <a:r>
                        <a:rPr lang="en-US" sz="2000" b="0" dirty="0" smtClean="0"/>
                        <a:t>Planning/ Execution</a:t>
                      </a:r>
                      <a:endParaRPr lang="en-US" sz="2000" b="0" dirty="0"/>
                    </a:p>
                  </a:txBody>
                  <a:tcPr marT="91440" marB="91440"/>
                </a:tc>
                <a:tc>
                  <a:txBody>
                    <a:bodyPr/>
                    <a:lstStyle/>
                    <a:p>
                      <a:pPr>
                        <a:lnSpc>
                          <a:spcPts val="2100"/>
                        </a:lnSpc>
                      </a:pPr>
                      <a:r>
                        <a:rPr lang="en-US" sz="2000" b="0" dirty="0" smtClean="0"/>
                        <a:t>Identified</a:t>
                      </a:r>
                      <a:endParaRPr lang="en-US" sz="2000" b="0" dirty="0"/>
                    </a:p>
                  </a:txBody>
                  <a:tcPr marT="91440" marB="91440"/>
                </a:tc>
                <a:tc>
                  <a:txBody>
                    <a:bodyPr/>
                    <a:lstStyle/>
                    <a:p>
                      <a:pPr algn="ctr">
                        <a:lnSpc>
                          <a:spcPts val="2100"/>
                        </a:lnSpc>
                      </a:pPr>
                      <a:r>
                        <a:rPr lang="en-US" sz="2000" b="0" dirty="0" smtClean="0"/>
                        <a:t>No</a:t>
                      </a:r>
                      <a:endParaRPr lang="en-US" sz="2000" b="0" dirty="0"/>
                    </a:p>
                  </a:txBody>
                  <a:tcPr marT="91440" marB="91440"/>
                </a:tc>
                <a:tc>
                  <a:txBody>
                    <a:bodyPr/>
                    <a:lstStyle/>
                    <a:p>
                      <a:pPr algn="ctr">
                        <a:lnSpc>
                          <a:spcPts val="2100"/>
                        </a:lnSpc>
                      </a:pPr>
                      <a:r>
                        <a:rPr lang="en-US" sz="2000" b="0" dirty="0" smtClean="0"/>
                        <a:t>KU</a:t>
                      </a:r>
                      <a:endParaRPr lang="en-US" sz="2000" b="0" dirty="0"/>
                    </a:p>
                  </a:txBody>
                  <a:tcPr marT="91440" marB="91440"/>
                </a:tc>
                <a:tc>
                  <a:txBody>
                    <a:bodyPr/>
                    <a:lstStyle/>
                    <a:p>
                      <a:pPr>
                        <a:lnSpc>
                          <a:spcPts val="2100"/>
                        </a:lnSpc>
                      </a:pPr>
                      <a:r>
                        <a:rPr lang="en-US" sz="2000" b="0" dirty="0" smtClean="0"/>
                        <a:t>Keep Monitoring</a:t>
                      </a:r>
                      <a:endParaRPr lang="en-US" sz="2000" b="0" dirty="0"/>
                    </a:p>
                  </a:txBody>
                  <a:tcPr marT="91440" marB="91440"/>
                </a:tc>
                <a:extLst>
                  <a:ext uri="{0D108BD9-81ED-4DB2-BD59-A6C34878D82A}">
                    <a16:rowId xmlns:a16="http://schemas.microsoft.com/office/drawing/2014/main" val="10001"/>
                  </a:ext>
                </a:extLst>
              </a:tr>
              <a:tr h="1128306">
                <a:tc>
                  <a:txBody>
                    <a:bodyPr/>
                    <a:lstStyle/>
                    <a:p>
                      <a:r>
                        <a:rPr lang="en-US" sz="2000" b="0" dirty="0" smtClean="0"/>
                        <a:t>Execution</a:t>
                      </a:r>
                      <a:endParaRPr lang="en-US" sz="2000" b="0" dirty="0"/>
                    </a:p>
                  </a:txBody>
                  <a:tcPr marT="91440" marB="91440"/>
                </a:tc>
                <a:tc>
                  <a:txBody>
                    <a:bodyPr/>
                    <a:lstStyle/>
                    <a:p>
                      <a:r>
                        <a:rPr lang="en-US" sz="2000" b="0" dirty="0" smtClean="0"/>
                        <a:t>Identified</a:t>
                      </a:r>
                      <a:endParaRPr lang="en-US" sz="2000" b="0" dirty="0"/>
                    </a:p>
                  </a:txBody>
                  <a:tcPr marT="91440" marB="91440"/>
                </a:tc>
                <a:tc>
                  <a:txBody>
                    <a:bodyPr/>
                    <a:lstStyle/>
                    <a:p>
                      <a:pPr algn="ctr"/>
                      <a:r>
                        <a:rPr lang="en-US" sz="2000" b="0" dirty="0" smtClean="0"/>
                        <a:t>Yes</a:t>
                      </a:r>
                      <a:endParaRPr lang="en-US" sz="2000" b="0" dirty="0"/>
                    </a:p>
                  </a:txBody>
                  <a:tcPr marT="91440" marB="91440"/>
                </a:tc>
                <a:tc>
                  <a:txBody>
                    <a:bodyPr/>
                    <a:lstStyle/>
                    <a:p>
                      <a:pPr algn="ctr"/>
                      <a:r>
                        <a:rPr lang="en-US" sz="2000" b="0" dirty="0" smtClean="0"/>
                        <a:t>KU</a:t>
                      </a:r>
                      <a:endParaRPr lang="en-US" sz="2000" b="0" dirty="0"/>
                    </a:p>
                  </a:txBody>
                  <a:tcPr marT="91440" marB="91440"/>
                </a:tc>
                <a:tc>
                  <a:txBody>
                    <a:bodyPr/>
                    <a:lstStyle/>
                    <a:p>
                      <a:pPr marL="176213" indent="-176213">
                        <a:buFont typeface="Arial" panose="020B0604020202020204" pitchFamily="34" charset="0"/>
                        <a:buChar char="•"/>
                      </a:pPr>
                      <a:r>
                        <a:rPr lang="en-US" sz="2000" b="0" dirty="0" smtClean="0"/>
                        <a:t>Respond </a:t>
                      </a:r>
                      <a:r>
                        <a:rPr lang="en-US" sz="2000" b="0" baseline="0" dirty="0" smtClean="0"/>
                        <a:t>as per plan</a:t>
                      </a:r>
                    </a:p>
                    <a:p>
                      <a:pPr marL="176213" indent="-176213">
                        <a:buFont typeface="Arial" panose="020B0604020202020204" pitchFamily="34" charset="0"/>
                        <a:buChar char="•"/>
                      </a:pPr>
                      <a:r>
                        <a:rPr lang="en-US" sz="2000" b="0" baseline="0" dirty="0" smtClean="0"/>
                        <a:t>Expend CR</a:t>
                      </a:r>
                    </a:p>
                    <a:p>
                      <a:pPr marL="176213" indent="-176213">
                        <a:buFont typeface="Arial" panose="020B0604020202020204" pitchFamily="34" charset="0"/>
                        <a:buChar char="•"/>
                      </a:pPr>
                      <a:r>
                        <a:rPr lang="en-US" sz="2000" b="0" baseline="0" dirty="0" smtClean="0"/>
                        <a:t>Update Risk Register</a:t>
                      </a:r>
                      <a:endParaRPr lang="en-US" sz="2000" b="0" dirty="0"/>
                    </a:p>
                  </a:txBody>
                  <a:tcPr marT="91440" marB="91440"/>
                </a:tc>
                <a:extLst>
                  <a:ext uri="{0D108BD9-81ED-4DB2-BD59-A6C34878D82A}">
                    <a16:rowId xmlns:a16="http://schemas.microsoft.com/office/drawing/2014/main" val="10002"/>
                  </a:ext>
                </a:extLst>
              </a:tr>
              <a:tr h="11124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t>Execution</a:t>
                      </a:r>
                    </a:p>
                  </a:txBody>
                  <a:tcPr marT="91440" marB="91440"/>
                </a:tc>
                <a:tc>
                  <a:txBody>
                    <a:bodyPr/>
                    <a:lstStyle/>
                    <a:p>
                      <a:r>
                        <a:rPr lang="en-US" sz="2000" b="0" dirty="0" smtClean="0"/>
                        <a:t>New</a:t>
                      </a:r>
                      <a:endParaRPr lang="en-US" sz="2000" b="0" dirty="0"/>
                    </a:p>
                  </a:txBody>
                  <a:tcPr marT="91440" marB="91440"/>
                </a:tc>
                <a:tc>
                  <a:txBody>
                    <a:bodyPr/>
                    <a:lstStyle/>
                    <a:p>
                      <a:pPr algn="ctr"/>
                      <a:r>
                        <a:rPr lang="en-US" sz="2000" b="0" dirty="0" smtClean="0"/>
                        <a:t>No</a:t>
                      </a:r>
                      <a:endParaRPr lang="en-US" sz="2000" b="0" dirty="0"/>
                    </a:p>
                  </a:txBody>
                  <a:tcPr marT="91440" marB="91440"/>
                </a:tc>
                <a:tc>
                  <a:txBody>
                    <a:bodyPr/>
                    <a:lstStyle/>
                    <a:p>
                      <a:pPr algn="ctr"/>
                      <a:r>
                        <a:rPr lang="en-US" sz="2000" b="0" dirty="0" smtClean="0"/>
                        <a:t>KU</a:t>
                      </a:r>
                      <a:endParaRPr lang="en-US" sz="2000" b="0" dirty="0"/>
                    </a:p>
                  </a:txBody>
                  <a:tcPr marT="91440" marB="91440"/>
                </a:tc>
                <a:tc>
                  <a:txBody>
                    <a:bodyPr/>
                    <a:lstStyle/>
                    <a:p>
                      <a:pPr marL="176213" indent="-176213">
                        <a:buFont typeface="Arial" panose="020B0604020202020204" pitchFamily="34" charset="0"/>
                        <a:buChar char="•"/>
                      </a:pPr>
                      <a:r>
                        <a:rPr lang="en-US" sz="2000" b="0" dirty="0" smtClean="0"/>
                        <a:t>Analyse the Risk</a:t>
                      </a:r>
                      <a:endParaRPr lang="en-US" sz="2000" b="0" baseline="0" dirty="0" smtClean="0"/>
                    </a:p>
                    <a:p>
                      <a:pPr marL="176213" indent="-176213">
                        <a:buFont typeface="Arial" panose="020B0604020202020204" pitchFamily="34" charset="0"/>
                        <a:buChar char="•"/>
                      </a:pPr>
                      <a:r>
                        <a:rPr lang="en-US" sz="2000" b="0" baseline="0" dirty="0" smtClean="0"/>
                        <a:t>Devise Response</a:t>
                      </a:r>
                    </a:p>
                    <a:p>
                      <a:pPr marL="176213" indent="-176213">
                        <a:buFont typeface="Arial" panose="020B0604020202020204" pitchFamily="34" charset="0"/>
                        <a:buChar char="•"/>
                      </a:pPr>
                      <a:r>
                        <a:rPr lang="en-US" sz="2000" b="0" baseline="0" dirty="0" smtClean="0"/>
                        <a:t>Allocate CR</a:t>
                      </a:r>
                    </a:p>
                    <a:p>
                      <a:pPr marL="176213" indent="-176213">
                        <a:buFont typeface="Arial" panose="020B0604020202020204" pitchFamily="34" charset="0"/>
                        <a:buChar char="•"/>
                      </a:pPr>
                      <a:r>
                        <a:rPr lang="en-US" sz="2000" b="0" baseline="0" dirty="0" smtClean="0"/>
                        <a:t>Update Risk Register</a:t>
                      </a:r>
                      <a:endParaRPr lang="en-US" sz="2000" b="0" dirty="0" smtClean="0"/>
                    </a:p>
                  </a:txBody>
                  <a:tcPr marT="91440" marB="91440"/>
                </a:tc>
                <a:extLst>
                  <a:ext uri="{0D108BD9-81ED-4DB2-BD59-A6C34878D82A}">
                    <a16:rowId xmlns:a16="http://schemas.microsoft.com/office/drawing/2014/main" val="10003"/>
                  </a:ext>
                </a:extLst>
              </a:tr>
              <a:tr h="183212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t>Execution</a:t>
                      </a:r>
                    </a:p>
                  </a:txBody>
                  <a:tcPr marT="91440" marB="91440"/>
                </a:tc>
                <a:tc>
                  <a:txBody>
                    <a:bodyPr/>
                    <a:lstStyle/>
                    <a:p>
                      <a:r>
                        <a:rPr lang="en-US" sz="2000" b="0" dirty="0" smtClean="0"/>
                        <a:t>New</a:t>
                      </a:r>
                      <a:endParaRPr lang="en-US" sz="2000" b="0" dirty="0"/>
                    </a:p>
                  </a:txBody>
                  <a:tcPr marT="91440" marB="91440"/>
                </a:tc>
                <a:tc>
                  <a:txBody>
                    <a:bodyPr/>
                    <a:lstStyle/>
                    <a:p>
                      <a:pPr algn="ctr"/>
                      <a:r>
                        <a:rPr lang="en-US" sz="2000" b="0" dirty="0" smtClean="0"/>
                        <a:t>Yes</a:t>
                      </a:r>
                      <a:endParaRPr lang="en-US" sz="2000" b="0" dirty="0"/>
                    </a:p>
                  </a:txBody>
                  <a:tcPr marT="91440" marB="91440"/>
                </a:tc>
                <a:tc>
                  <a:txBody>
                    <a:bodyPr/>
                    <a:lstStyle/>
                    <a:p>
                      <a:pPr algn="ctr"/>
                      <a:r>
                        <a:rPr lang="en-US" sz="2000" b="0" dirty="0" smtClean="0"/>
                        <a:t>UU</a:t>
                      </a:r>
                      <a:endParaRPr lang="en-US" sz="2000" b="0" dirty="0"/>
                    </a:p>
                  </a:txBody>
                  <a:tcPr marT="91440" marB="91440"/>
                </a:tc>
                <a:tc>
                  <a:txBody>
                    <a:bodyPr/>
                    <a:lstStyle/>
                    <a:p>
                      <a:pPr marL="176213" indent="-173038">
                        <a:lnSpc>
                          <a:spcPts val="2100"/>
                        </a:lnSpc>
                        <a:spcBef>
                          <a:spcPts val="300"/>
                        </a:spcBef>
                        <a:spcAft>
                          <a:spcPts val="300"/>
                        </a:spcAft>
                        <a:buFont typeface="Arial" panose="020B0604020202020204" pitchFamily="34" charset="0"/>
                        <a:buChar char="•"/>
                      </a:pPr>
                      <a:r>
                        <a:rPr lang="en-US" sz="2000" b="0" kern="1200" dirty="0" smtClean="0">
                          <a:solidFill>
                            <a:schemeClr val="tx1"/>
                          </a:solidFill>
                          <a:latin typeface="+mn-lt"/>
                          <a:ea typeface="+mn-ea"/>
                          <a:cs typeface="+mn-cs"/>
                        </a:rPr>
                        <a:t>Create a </a:t>
                      </a:r>
                      <a:r>
                        <a:rPr lang="en-US" sz="2000" b="1" kern="1200" dirty="0" smtClean="0">
                          <a:solidFill>
                            <a:schemeClr val="tx1"/>
                          </a:solidFill>
                          <a:latin typeface="+mn-lt"/>
                          <a:ea typeface="+mn-ea"/>
                          <a:cs typeface="+mn-cs"/>
                        </a:rPr>
                        <a:t>workaround </a:t>
                      </a:r>
                    </a:p>
                    <a:p>
                      <a:pPr marL="176213" indent="-173038">
                        <a:lnSpc>
                          <a:spcPts val="2100"/>
                        </a:lnSpc>
                        <a:spcBef>
                          <a:spcPts val="300"/>
                        </a:spcBef>
                        <a:spcAft>
                          <a:spcPts val="300"/>
                        </a:spcAft>
                        <a:buFont typeface="Arial" panose="020B0604020202020204" pitchFamily="34" charset="0"/>
                        <a:buChar char="•"/>
                      </a:pPr>
                      <a:r>
                        <a:rPr lang="en-US" sz="2000" b="0" kern="1200" dirty="0" smtClean="0">
                          <a:solidFill>
                            <a:schemeClr val="tx1"/>
                          </a:solidFill>
                          <a:latin typeface="+mn-lt"/>
                          <a:ea typeface="+mn-ea"/>
                          <a:cs typeface="+mn-cs"/>
                        </a:rPr>
                        <a:t>Look for any unexpected effects</a:t>
                      </a:r>
                    </a:p>
                    <a:p>
                      <a:pPr marL="176213" indent="-173038">
                        <a:lnSpc>
                          <a:spcPts val="2100"/>
                        </a:lnSpc>
                        <a:spcBef>
                          <a:spcPts val="300"/>
                        </a:spcBef>
                        <a:spcAft>
                          <a:spcPts val="300"/>
                        </a:spcAft>
                        <a:buFont typeface="Arial" panose="020B0604020202020204" pitchFamily="34" charset="0"/>
                        <a:buChar char="•"/>
                      </a:pPr>
                      <a:r>
                        <a:rPr lang="en-US" sz="2000" b="0" kern="1200" dirty="0" smtClean="0">
                          <a:solidFill>
                            <a:schemeClr val="tx1"/>
                          </a:solidFill>
                          <a:latin typeface="+mn-lt"/>
                          <a:ea typeface="+mn-ea"/>
                          <a:cs typeface="+mn-cs"/>
                        </a:rPr>
                        <a:t>Reevaluate the Identify Risk process</a:t>
                      </a:r>
                    </a:p>
                    <a:p>
                      <a:pPr marL="176213" indent="-173038">
                        <a:lnSpc>
                          <a:spcPts val="2100"/>
                        </a:lnSpc>
                        <a:spcBef>
                          <a:spcPts val="300"/>
                        </a:spcBef>
                        <a:spcAft>
                          <a:spcPts val="300"/>
                        </a:spcAft>
                        <a:buFont typeface="Arial" panose="020B0604020202020204" pitchFamily="34" charset="0"/>
                        <a:buChar char="•"/>
                      </a:pPr>
                      <a:r>
                        <a:rPr lang="en-US" sz="2000" b="0" kern="1200" dirty="0" smtClean="0">
                          <a:solidFill>
                            <a:schemeClr val="tx1"/>
                          </a:solidFill>
                          <a:latin typeface="+mn-lt"/>
                          <a:ea typeface="+mn-ea"/>
                          <a:cs typeface="+mn-cs"/>
                        </a:rPr>
                        <a:t>Update Risk Register</a:t>
                      </a:r>
                    </a:p>
                    <a:p>
                      <a:pPr marL="176213" indent="-173038">
                        <a:lnSpc>
                          <a:spcPts val="2100"/>
                        </a:lnSpc>
                        <a:spcBef>
                          <a:spcPts val="300"/>
                        </a:spcBef>
                        <a:spcAft>
                          <a:spcPts val="300"/>
                        </a:spcAft>
                        <a:buFont typeface="Arial" panose="020B0604020202020204" pitchFamily="34" charset="0"/>
                        <a:buChar char="•"/>
                      </a:pPr>
                      <a:r>
                        <a:rPr lang="en-US" sz="2000" b="0" kern="1200" dirty="0" smtClean="0">
                          <a:solidFill>
                            <a:schemeClr val="tx1"/>
                          </a:solidFill>
                          <a:latin typeface="+mn-lt"/>
                          <a:ea typeface="+mn-ea"/>
                          <a:cs typeface="+mn-cs"/>
                        </a:rPr>
                        <a:t>Use MR if approved and released by the management</a:t>
                      </a:r>
                      <a:endParaRPr lang="en-US" sz="2000" b="0" kern="1200" dirty="0">
                        <a:solidFill>
                          <a:schemeClr val="tx1"/>
                        </a:solidFill>
                        <a:latin typeface="+mn-lt"/>
                        <a:ea typeface="+mn-ea"/>
                        <a:cs typeface="+mn-cs"/>
                      </a:endParaRPr>
                    </a:p>
                  </a:txBody>
                  <a:tcPr marT="91440" marB="91440"/>
                </a:tc>
                <a:extLst>
                  <a:ext uri="{0D108BD9-81ED-4DB2-BD59-A6C34878D82A}">
                    <a16:rowId xmlns:a16="http://schemas.microsoft.com/office/drawing/2014/main" val="10004"/>
                  </a:ext>
                </a:extLst>
              </a:tr>
            </a:tbl>
          </a:graphicData>
        </a:graphic>
      </p:graphicFrame>
      <p:sp>
        <p:nvSpPr>
          <p:cNvPr id="12"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19810380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smtClean="0">
                <a:solidFill>
                  <a:srgbClr val="FF0000"/>
                </a:solidFill>
                <a:effectLst>
                  <a:outerShdw blurRad="38100" dist="38100" dir="2700000" algn="tl">
                    <a:srgbClr val="000000">
                      <a:alpha val="43137"/>
                    </a:srgbClr>
                  </a:outerShdw>
                </a:effectLst>
              </a:rPr>
              <a:t>What is MEC of Risks? - 1/5</a:t>
            </a:r>
            <a:endParaRPr lang="en-US" sz="3200" b="1" dirty="0">
              <a:solidFill>
                <a:srgbClr val="FF0000"/>
              </a:solidFill>
              <a:effectLst>
                <a:outerShdw blurRad="38100" dist="38100" dir="2700000" algn="tl">
                  <a:srgbClr val="000000">
                    <a:alpha val="43137"/>
                  </a:srgbClr>
                </a:outerShdw>
              </a:effectLst>
            </a:endParaRPr>
          </a:p>
        </p:txBody>
      </p:sp>
      <p:cxnSp>
        <p:nvCxnSpPr>
          <p:cNvPr id="7" name="Straight Connector 6"/>
          <p:cNvCxnSpPr/>
          <p:nvPr/>
        </p:nvCxnSpPr>
        <p:spPr>
          <a:xfrm>
            <a:off x="-13855" y="609600"/>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2</a:t>
            </a:fld>
            <a:endParaRPr lang="en-US" b="1" dirty="0">
              <a:solidFill>
                <a:prstClr val="black"/>
              </a:solidFill>
            </a:endParaRPr>
          </a:p>
        </p:txBody>
      </p:sp>
      <p:sp>
        <p:nvSpPr>
          <p:cNvPr id="20" name="TextBox 19"/>
          <p:cNvSpPr txBox="1"/>
          <p:nvPr/>
        </p:nvSpPr>
        <p:spPr>
          <a:xfrm>
            <a:off x="13648" y="635645"/>
            <a:ext cx="9144000" cy="6170920"/>
          </a:xfrm>
          <a:prstGeom prst="rect">
            <a:avLst/>
          </a:prstGeom>
          <a:noFill/>
        </p:spPr>
        <p:txBody>
          <a:bodyPr wrap="square" rtlCol="0">
            <a:spAutoFit/>
          </a:bodyPr>
          <a:lstStyle/>
          <a:p>
            <a:pPr marL="287338" indent="-287338">
              <a:spcBef>
                <a:spcPts val="600"/>
              </a:spcBef>
              <a:buFont typeface="Arial" panose="020B0604020202020204" pitchFamily="34" charset="0"/>
              <a:buChar char="•"/>
            </a:pPr>
            <a:r>
              <a:rPr lang="en-US" sz="2400" dirty="0" smtClean="0"/>
              <a:t>Tracking and </a:t>
            </a:r>
            <a:r>
              <a:rPr lang="en-US" sz="2400" dirty="0"/>
              <a:t>reviewing </a:t>
            </a:r>
            <a:r>
              <a:rPr lang="en-US" sz="2400" i="1" dirty="0"/>
              <a:t>Identified Risks</a:t>
            </a:r>
            <a:r>
              <a:rPr lang="en-US" sz="2400" dirty="0"/>
              <a:t> and their </a:t>
            </a:r>
            <a:r>
              <a:rPr lang="en-US" sz="2400" b="1" i="1" dirty="0"/>
              <a:t>Trigger</a:t>
            </a:r>
            <a:r>
              <a:rPr lang="en-US" sz="2400" dirty="0"/>
              <a:t> conditions, for their validity and changes</a:t>
            </a:r>
          </a:p>
          <a:p>
            <a:pPr marL="287338" indent="-287338">
              <a:spcBef>
                <a:spcPts val="600"/>
              </a:spcBef>
              <a:buFont typeface="Arial" panose="020B0604020202020204" pitchFamily="34" charset="0"/>
              <a:buChar char="•"/>
            </a:pPr>
            <a:r>
              <a:rPr lang="en-US" sz="2400" dirty="0" smtClean="0"/>
              <a:t>Monitoring and </a:t>
            </a:r>
            <a:r>
              <a:rPr lang="en-US" sz="2400" dirty="0"/>
              <a:t>controlling </a:t>
            </a:r>
            <a:r>
              <a:rPr lang="en-US" sz="2400" b="1" i="1" dirty="0"/>
              <a:t>Residual</a:t>
            </a:r>
            <a:r>
              <a:rPr lang="en-US" sz="2400" i="1" dirty="0"/>
              <a:t> </a:t>
            </a:r>
            <a:r>
              <a:rPr lang="en-US" sz="2400" dirty="0"/>
              <a:t>and</a:t>
            </a:r>
            <a:r>
              <a:rPr lang="en-US" sz="2400" i="1" dirty="0"/>
              <a:t> </a:t>
            </a:r>
            <a:r>
              <a:rPr lang="en-US" sz="2400" b="1" i="1" dirty="0"/>
              <a:t>Secondary</a:t>
            </a:r>
            <a:r>
              <a:rPr lang="en-US" sz="2400" i="1" dirty="0"/>
              <a:t> Risks</a:t>
            </a:r>
            <a:endParaRPr lang="en-US" sz="2400" i="1" dirty="0" smtClean="0">
              <a:solidFill>
                <a:prstClr val="black"/>
              </a:solidFill>
            </a:endParaRPr>
          </a:p>
          <a:p>
            <a:pPr marL="287338" indent="-287338">
              <a:spcBef>
                <a:spcPts val="600"/>
              </a:spcBef>
              <a:buFont typeface="Arial" panose="020B0604020202020204" pitchFamily="34" charset="0"/>
              <a:buChar char="•"/>
            </a:pPr>
            <a:r>
              <a:rPr lang="en-US" sz="2400" dirty="0" smtClean="0"/>
              <a:t>Identifying and </a:t>
            </a:r>
            <a:r>
              <a:rPr lang="en-US" sz="2400" dirty="0"/>
              <a:t>analysing </a:t>
            </a:r>
            <a:r>
              <a:rPr lang="en-US" sz="2400" b="1" i="1" dirty="0"/>
              <a:t>New</a:t>
            </a:r>
            <a:r>
              <a:rPr lang="en-US" sz="2400" i="1" dirty="0"/>
              <a:t> </a:t>
            </a:r>
            <a:r>
              <a:rPr lang="en-US" sz="2400" b="1" i="1" dirty="0"/>
              <a:t>Risks</a:t>
            </a:r>
            <a:r>
              <a:rPr lang="en-US" sz="2400" i="1" dirty="0"/>
              <a:t> (</a:t>
            </a:r>
            <a:r>
              <a:rPr lang="en-US" sz="2400" b="1" i="1" dirty="0"/>
              <a:t>Known</a:t>
            </a:r>
            <a:r>
              <a:rPr lang="en-US" sz="2400" i="1" dirty="0"/>
              <a:t> </a:t>
            </a:r>
            <a:r>
              <a:rPr lang="en-US" sz="2400" b="1" i="1" dirty="0"/>
              <a:t>Unknowns</a:t>
            </a:r>
            <a:r>
              <a:rPr lang="en-US" sz="2400" i="1" dirty="0"/>
              <a:t>); </a:t>
            </a:r>
            <a:r>
              <a:rPr lang="en-US" sz="2400" dirty="0"/>
              <a:t>preparing</a:t>
            </a:r>
            <a:r>
              <a:rPr lang="en-US" sz="2400" i="1" dirty="0"/>
              <a:t> their contingency plans </a:t>
            </a:r>
            <a:r>
              <a:rPr lang="en-US" sz="2400" dirty="0"/>
              <a:t>and allocating them </a:t>
            </a:r>
            <a:r>
              <a:rPr lang="en-US" sz="2400" i="1" dirty="0" smtClean="0"/>
              <a:t>Contingency Reserves</a:t>
            </a:r>
            <a:r>
              <a:rPr lang="en-US" sz="2400" dirty="0" smtClean="0"/>
              <a:t> (</a:t>
            </a:r>
            <a:r>
              <a:rPr lang="en-US" sz="2400" i="1" dirty="0" smtClean="0"/>
              <a:t>CR) … </a:t>
            </a:r>
            <a:r>
              <a:rPr lang="en-US" sz="2400" i="1" dirty="0" smtClean="0">
                <a:solidFill>
                  <a:prstClr val="black"/>
                </a:solidFill>
              </a:rPr>
              <a:t>(Risks can </a:t>
            </a:r>
            <a:r>
              <a:rPr lang="en-US" sz="2400" i="1" dirty="0">
                <a:solidFill>
                  <a:prstClr val="black"/>
                </a:solidFill>
              </a:rPr>
              <a:t>be identified anytime during the project, along with plans for how to handle the newly identified </a:t>
            </a:r>
            <a:r>
              <a:rPr lang="en-US" sz="2400" i="1" dirty="0" smtClean="0">
                <a:solidFill>
                  <a:prstClr val="black"/>
                </a:solidFill>
              </a:rPr>
              <a:t>risks)</a:t>
            </a:r>
            <a:r>
              <a:rPr lang="en-US" sz="2400" dirty="0" smtClean="0">
                <a:solidFill>
                  <a:prstClr val="black"/>
                </a:solidFill>
              </a:rPr>
              <a:t> </a:t>
            </a:r>
          </a:p>
          <a:p>
            <a:pPr marL="287338" indent="-287338">
              <a:spcBef>
                <a:spcPts val="600"/>
              </a:spcBef>
              <a:buFont typeface="Arial" panose="020B0604020202020204" pitchFamily="34" charset="0"/>
              <a:buChar char="•"/>
            </a:pPr>
            <a:r>
              <a:rPr lang="en-US" sz="2400" dirty="0" smtClean="0">
                <a:solidFill>
                  <a:prstClr val="black"/>
                </a:solidFill>
              </a:rPr>
              <a:t>Endeavouring, </a:t>
            </a:r>
            <a:r>
              <a:rPr lang="en-US" sz="2400" dirty="0">
                <a:solidFill>
                  <a:prstClr val="black"/>
                </a:solidFill>
              </a:rPr>
              <a:t>where possible, to convert </a:t>
            </a:r>
            <a:r>
              <a:rPr lang="en-US" sz="2400" b="1" i="1" dirty="0">
                <a:solidFill>
                  <a:prstClr val="black"/>
                </a:solidFill>
              </a:rPr>
              <a:t>threats</a:t>
            </a:r>
            <a:r>
              <a:rPr lang="en-US" sz="2400" i="1" dirty="0">
                <a:solidFill>
                  <a:prstClr val="black"/>
                </a:solidFill>
              </a:rPr>
              <a:t> (negative risks) into </a:t>
            </a:r>
            <a:r>
              <a:rPr lang="en-US" sz="2400" b="1" i="1" dirty="0">
                <a:solidFill>
                  <a:prstClr val="black"/>
                </a:solidFill>
              </a:rPr>
              <a:t>opportunities</a:t>
            </a:r>
            <a:r>
              <a:rPr lang="en-US" sz="2400" i="1" dirty="0">
                <a:solidFill>
                  <a:prstClr val="black"/>
                </a:solidFill>
              </a:rPr>
              <a:t> (positive risks)</a:t>
            </a:r>
            <a:endParaRPr lang="en-US" sz="2400" dirty="0" smtClean="0">
              <a:solidFill>
                <a:prstClr val="black"/>
              </a:solidFill>
            </a:endParaRPr>
          </a:p>
          <a:p>
            <a:pPr marL="287338" indent="-287338">
              <a:spcBef>
                <a:spcPts val="600"/>
              </a:spcBef>
              <a:buFont typeface="Arial" panose="020B0604020202020204" pitchFamily="34" charset="0"/>
              <a:buChar char="•"/>
            </a:pPr>
            <a:r>
              <a:rPr lang="en-US" sz="2400" dirty="0" smtClean="0">
                <a:solidFill>
                  <a:prstClr val="black"/>
                </a:solidFill>
              </a:rPr>
              <a:t>Evaluating </a:t>
            </a:r>
            <a:r>
              <a:rPr lang="en-US" sz="2400" dirty="0">
                <a:solidFill>
                  <a:prstClr val="black"/>
                </a:solidFill>
              </a:rPr>
              <a:t>the effectiveness of the </a:t>
            </a:r>
            <a:r>
              <a:rPr lang="en-US" sz="2400" b="1" i="1" dirty="0" smtClean="0">
                <a:solidFill>
                  <a:prstClr val="black"/>
                </a:solidFill>
              </a:rPr>
              <a:t>Risk Management Plan </a:t>
            </a:r>
            <a:r>
              <a:rPr lang="en-US" sz="2400" dirty="0" smtClean="0">
                <a:solidFill>
                  <a:prstClr val="black"/>
                </a:solidFill>
              </a:rPr>
              <a:t>&amp; </a:t>
            </a:r>
            <a:r>
              <a:rPr lang="en-US" sz="2400" b="1" i="1" dirty="0" smtClean="0">
                <a:solidFill>
                  <a:prstClr val="black"/>
                </a:solidFill>
              </a:rPr>
              <a:t>risk processes</a:t>
            </a:r>
            <a:r>
              <a:rPr lang="en-US" sz="2400" dirty="0" smtClean="0">
                <a:solidFill>
                  <a:prstClr val="black"/>
                </a:solidFill>
              </a:rPr>
              <a:t>:</a:t>
            </a:r>
          </a:p>
          <a:p>
            <a:pPr marL="287338">
              <a:spcBef>
                <a:spcPts val="600"/>
              </a:spcBef>
            </a:pPr>
            <a:r>
              <a:rPr lang="en-US" sz="2400" dirty="0" smtClean="0">
                <a:solidFill>
                  <a:prstClr val="black"/>
                </a:solidFill>
              </a:rPr>
              <a:t> </a:t>
            </a:r>
            <a:r>
              <a:rPr lang="en-US" sz="2400" i="1" dirty="0">
                <a:solidFill>
                  <a:srgbClr val="0070C0"/>
                </a:solidFill>
              </a:rPr>
              <a:t>"Are the risk management processes working?"</a:t>
            </a:r>
            <a:r>
              <a:rPr lang="en-US" sz="2400" dirty="0">
                <a:solidFill>
                  <a:prstClr val="black"/>
                </a:solidFill>
              </a:rPr>
              <a:t> </a:t>
            </a:r>
            <a:endParaRPr lang="en-US" sz="2400" dirty="0" smtClean="0">
              <a:solidFill>
                <a:prstClr val="black"/>
              </a:solidFill>
            </a:endParaRPr>
          </a:p>
          <a:p>
            <a:pPr marL="287338" indent="-287338">
              <a:spcBef>
                <a:spcPts val="600"/>
              </a:spcBef>
              <a:buFont typeface="Arial" panose="020B0604020202020204" pitchFamily="34" charset="0"/>
              <a:buChar char="•"/>
            </a:pPr>
            <a:r>
              <a:rPr lang="en-US" sz="2400" dirty="0" smtClean="0"/>
              <a:t>Tracking, reviewing, implementing &amp; modifying </a:t>
            </a:r>
            <a:r>
              <a:rPr lang="en-US" sz="2400" b="1" i="1" dirty="0"/>
              <a:t>Risk Response</a:t>
            </a:r>
            <a:r>
              <a:rPr lang="en-US" sz="2400" i="1" dirty="0"/>
              <a:t> </a:t>
            </a:r>
            <a:r>
              <a:rPr lang="en-US" sz="2400" b="1" i="1" dirty="0" smtClean="0"/>
              <a:t>Plans</a:t>
            </a:r>
            <a:r>
              <a:rPr lang="en-US" sz="2400" i="1" dirty="0" smtClean="0"/>
              <a:t>:</a:t>
            </a:r>
            <a:endParaRPr lang="en-US" sz="2400" i="1" dirty="0"/>
          </a:p>
          <a:p>
            <a:pPr marL="287338">
              <a:spcBef>
                <a:spcPts val="600"/>
              </a:spcBef>
            </a:pPr>
            <a:r>
              <a:rPr lang="en-US" sz="2400" i="1" dirty="0" smtClean="0">
                <a:solidFill>
                  <a:srgbClr val="0070C0"/>
                </a:solidFill>
              </a:rPr>
              <a:t>"</a:t>
            </a:r>
            <a:r>
              <a:rPr lang="en-US" sz="2400" i="1" dirty="0">
                <a:solidFill>
                  <a:srgbClr val="0070C0"/>
                </a:solidFill>
              </a:rPr>
              <a:t>That plan no longer seems like it will work based on new information. Let's plan a different response</a:t>
            </a:r>
            <a:r>
              <a:rPr lang="en-US" sz="2400" i="1" dirty="0" smtClean="0">
                <a:solidFill>
                  <a:srgbClr val="0070C0"/>
                </a:solidFill>
              </a:rPr>
              <a:t>."</a:t>
            </a:r>
          </a:p>
        </p:txBody>
      </p:sp>
      <p:sp>
        <p:nvSpPr>
          <p:cNvPr id="6" name="Footer Placeholder 3"/>
          <p:cNvSpPr>
            <a:spLocks noGrp="1"/>
          </p:cNvSpPr>
          <p:nvPr>
            <p:ph type="ftr" sz="quarter" idx="11"/>
          </p:nvPr>
        </p:nvSpPr>
        <p:spPr>
          <a:xfrm>
            <a:off x="7625862" y="6543079"/>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4122194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fade">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xEl>
                                              <p:pRg st="3" end="3"/>
                                            </p:txEl>
                                          </p:spTgt>
                                        </p:tgtEl>
                                        <p:attrNameLst>
                                          <p:attrName>style.visibility</p:attrName>
                                        </p:attrNameLst>
                                      </p:cBhvr>
                                      <p:to>
                                        <p:strVal val="visible"/>
                                      </p:to>
                                    </p:set>
                                    <p:animEffect transition="in" filter="fade">
                                      <p:cBhvr>
                                        <p:cTn id="22" dur="500"/>
                                        <p:tgtEl>
                                          <p:spTgt spid="2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xEl>
                                              <p:pRg st="4" end="4"/>
                                            </p:txEl>
                                          </p:spTgt>
                                        </p:tgtEl>
                                        <p:attrNameLst>
                                          <p:attrName>style.visibility</p:attrName>
                                        </p:attrNameLst>
                                      </p:cBhvr>
                                      <p:to>
                                        <p:strVal val="visible"/>
                                      </p:to>
                                    </p:set>
                                    <p:animEffect transition="in" filter="fade">
                                      <p:cBhvr>
                                        <p:cTn id="27" dur="500"/>
                                        <p:tgtEl>
                                          <p:spTgt spid="20">
                                            <p:txEl>
                                              <p:pRg st="4" end="4"/>
                                            </p:txEl>
                                          </p:spTgt>
                                        </p:tgtEl>
                                      </p:cBhvr>
                                    </p:animEffect>
                                  </p:childTnLst>
                                </p:cTn>
                              </p:par>
                            </p:childTnLst>
                          </p:cTn>
                        </p:par>
                        <p:par>
                          <p:cTn id="28" fill="hold">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20">
                                            <p:txEl>
                                              <p:pRg st="5" end="5"/>
                                            </p:txEl>
                                          </p:spTgt>
                                        </p:tgtEl>
                                        <p:attrNameLst>
                                          <p:attrName>style.visibility</p:attrName>
                                        </p:attrNameLst>
                                      </p:cBhvr>
                                      <p:to>
                                        <p:strVal val="visible"/>
                                      </p:to>
                                    </p:set>
                                    <p:animEffect transition="in" filter="fade">
                                      <p:cBhvr>
                                        <p:cTn id="31" dur="500"/>
                                        <p:tgtEl>
                                          <p:spTgt spid="20">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0">
                                            <p:txEl>
                                              <p:pRg st="6" end="6"/>
                                            </p:txEl>
                                          </p:spTgt>
                                        </p:tgtEl>
                                        <p:attrNameLst>
                                          <p:attrName>style.visibility</p:attrName>
                                        </p:attrNameLst>
                                      </p:cBhvr>
                                      <p:to>
                                        <p:strVal val="visible"/>
                                      </p:to>
                                    </p:set>
                                    <p:animEffect transition="in" filter="fade">
                                      <p:cBhvr>
                                        <p:cTn id="36" dur="500"/>
                                        <p:tgtEl>
                                          <p:spTgt spid="20">
                                            <p:txEl>
                                              <p:pRg st="6" end="6"/>
                                            </p:txEl>
                                          </p:spTgt>
                                        </p:tgtEl>
                                      </p:cBhvr>
                                    </p:animEffect>
                                  </p:childTnLst>
                                </p:cTn>
                              </p:par>
                            </p:childTnLst>
                          </p:cTn>
                        </p:par>
                        <p:par>
                          <p:cTn id="37" fill="hold">
                            <p:stCondLst>
                              <p:cond delay="500"/>
                            </p:stCondLst>
                            <p:childTnLst>
                              <p:par>
                                <p:cTn id="38" presetID="10" presetClass="entr" presetSubtype="0" fill="hold" grpId="0" nodeType="afterEffect">
                                  <p:stCondLst>
                                    <p:cond delay="0"/>
                                  </p:stCondLst>
                                  <p:childTnLst>
                                    <p:set>
                                      <p:cBhvr>
                                        <p:cTn id="39" dur="1" fill="hold">
                                          <p:stCondLst>
                                            <p:cond delay="0"/>
                                          </p:stCondLst>
                                        </p:cTn>
                                        <p:tgtEl>
                                          <p:spTgt spid="20">
                                            <p:txEl>
                                              <p:pRg st="7" end="7"/>
                                            </p:txEl>
                                          </p:spTgt>
                                        </p:tgtEl>
                                        <p:attrNameLst>
                                          <p:attrName>style.visibility</p:attrName>
                                        </p:attrNameLst>
                                      </p:cBhvr>
                                      <p:to>
                                        <p:strVal val="visible"/>
                                      </p:to>
                                    </p:set>
                                    <p:animEffect transition="in" filter="fade">
                                      <p:cBhvr>
                                        <p:cTn id="40" dur="500"/>
                                        <p:tgtEl>
                                          <p:spTgt spid="2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a:solidFill>
                  <a:srgbClr val="FF0000"/>
                </a:solidFill>
                <a:effectLst>
                  <a:outerShdw blurRad="38100" dist="38100" dir="2700000" algn="tl">
                    <a:srgbClr val="000000">
                      <a:alpha val="43137"/>
                    </a:srgbClr>
                  </a:outerShdw>
                </a:effectLst>
              </a:rPr>
              <a:t>What is MEC of Risks? - </a:t>
            </a:r>
            <a:r>
              <a:rPr lang="en-US" sz="3200" b="1" dirty="0" smtClean="0">
                <a:solidFill>
                  <a:srgbClr val="FF0000"/>
                </a:solidFill>
                <a:effectLst>
                  <a:outerShdw blurRad="38100" dist="38100" dir="2700000" algn="tl">
                    <a:srgbClr val="000000">
                      <a:alpha val="43137"/>
                    </a:srgbClr>
                  </a:outerShdw>
                </a:effectLst>
              </a:rPr>
              <a:t>2/5</a:t>
            </a:r>
            <a:endParaRPr lang="en-US" sz="3200" b="1" dirty="0">
              <a:solidFill>
                <a:srgbClr val="FF0000"/>
              </a:solidFill>
              <a:effectLst>
                <a:outerShdw blurRad="38100" dist="38100" dir="2700000" algn="tl">
                  <a:srgbClr val="000000">
                    <a:alpha val="43137"/>
                  </a:srgbClr>
                </a:outerShdw>
              </a:effectLst>
            </a:endParaRPr>
          </a:p>
        </p:txBody>
      </p:sp>
      <p:cxnSp>
        <p:nvCxnSpPr>
          <p:cNvPr id="7" name="Straight Connector 6"/>
          <p:cNvCxnSpPr/>
          <p:nvPr/>
        </p:nvCxnSpPr>
        <p:spPr>
          <a:xfrm>
            <a:off x="-13855" y="609600"/>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3</a:t>
            </a:fld>
            <a:endParaRPr lang="en-US" b="1" dirty="0">
              <a:solidFill>
                <a:prstClr val="black"/>
              </a:solidFill>
            </a:endParaRPr>
          </a:p>
        </p:txBody>
      </p:sp>
      <p:sp>
        <p:nvSpPr>
          <p:cNvPr id="20" name="TextBox 19"/>
          <p:cNvSpPr txBox="1"/>
          <p:nvPr/>
        </p:nvSpPr>
        <p:spPr>
          <a:xfrm>
            <a:off x="13648" y="641440"/>
            <a:ext cx="9144000" cy="5801588"/>
          </a:xfrm>
          <a:prstGeom prst="rect">
            <a:avLst/>
          </a:prstGeom>
          <a:noFill/>
        </p:spPr>
        <p:txBody>
          <a:bodyPr wrap="square" rtlCol="0">
            <a:spAutoFit/>
          </a:bodyPr>
          <a:lstStyle/>
          <a:p>
            <a:pPr marL="287338" indent="-287338">
              <a:spcBef>
                <a:spcPts val="600"/>
              </a:spcBef>
              <a:buFont typeface="Arial" panose="020B0604020202020204" pitchFamily="34" charset="0"/>
              <a:buChar char="•"/>
            </a:pPr>
            <a:r>
              <a:rPr lang="en-US" sz="2400" dirty="0" smtClean="0">
                <a:solidFill>
                  <a:prstClr val="black"/>
                </a:solidFill>
              </a:rPr>
              <a:t>Collecting </a:t>
            </a:r>
            <a:r>
              <a:rPr lang="en-US" sz="2400" dirty="0">
                <a:solidFill>
                  <a:prstClr val="black"/>
                </a:solidFill>
              </a:rPr>
              <a:t>and </a:t>
            </a:r>
            <a:r>
              <a:rPr lang="en-US" sz="2400" dirty="0" smtClean="0">
                <a:solidFill>
                  <a:prstClr val="black"/>
                </a:solidFill>
              </a:rPr>
              <a:t>communicating </a:t>
            </a:r>
            <a:r>
              <a:rPr lang="en-US" sz="2400" b="1" i="1" dirty="0">
                <a:solidFill>
                  <a:prstClr val="black"/>
                </a:solidFill>
              </a:rPr>
              <a:t>Risk</a:t>
            </a:r>
            <a:r>
              <a:rPr lang="en-US" sz="2400" dirty="0">
                <a:solidFill>
                  <a:prstClr val="black"/>
                </a:solidFill>
              </a:rPr>
              <a:t> </a:t>
            </a:r>
            <a:r>
              <a:rPr lang="en-US" sz="2400" b="1" i="1" dirty="0">
                <a:solidFill>
                  <a:prstClr val="black"/>
                </a:solidFill>
              </a:rPr>
              <a:t>Status</a:t>
            </a:r>
            <a:r>
              <a:rPr lang="en-US" sz="2400" dirty="0">
                <a:solidFill>
                  <a:prstClr val="black"/>
                </a:solidFill>
              </a:rPr>
              <a:t> to the </a:t>
            </a:r>
            <a:r>
              <a:rPr lang="en-US" sz="2400" dirty="0" smtClean="0">
                <a:solidFill>
                  <a:prstClr val="black"/>
                </a:solidFill>
              </a:rPr>
              <a:t>Stakeholders (at the Project Review Meetings):</a:t>
            </a:r>
            <a:endParaRPr lang="en-US" sz="2400" dirty="0">
              <a:solidFill>
                <a:prstClr val="black"/>
              </a:solidFill>
            </a:endParaRPr>
          </a:p>
          <a:p>
            <a:pPr marL="287338">
              <a:spcBef>
                <a:spcPts val="600"/>
              </a:spcBef>
            </a:pPr>
            <a:r>
              <a:rPr lang="en-US" sz="2400" i="1" dirty="0" smtClean="0">
                <a:solidFill>
                  <a:srgbClr val="0070C0"/>
                </a:solidFill>
              </a:rPr>
              <a:t>“Four </a:t>
            </a:r>
            <a:r>
              <a:rPr lang="en-US" sz="2400" i="1" dirty="0">
                <a:solidFill>
                  <a:srgbClr val="0070C0"/>
                </a:solidFill>
              </a:rPr>
              <a:t>identified risks occurred last month, and all risk response plans were implemented successfully. Next month we expect eight other risks to potentially occur. Risk reserves are still considered adequate for covering the identified risks on this project.” or </a:t>
            </a:r>
          </a:p>
          <a:p>
            <a:pPr marL="177800">
              <a:spcBef>
                <a:spcPts val="1200"/>
              </a:spcBef>
            </a:pPr>
            <a:r>
              <a:rPr lang="en-US" sz="2400" i="1" dirty="0" smtClean="0">
                <a:solidFill>
                  <a:srgbClr val="0070C0"/>
                </a:solidFill>
              </a:rPr>
              <a:t>"Remember that one of the major risks on the project could occur next week" </a:t>
            </a:r>
          </a:p>
          <a:p>
            <a:pPr marL="168275" indent="-168275">
              <a:spcBef>
                <a:spcPts val="600"/>
              </a:spcBef>
              <a:buFont typeface="Arial" panose="020B0604020202020204" pitchFamily="34" charset="0"/>
              <a:buChar char="•"/>
            </a:pPr>
            <a:r>
              <a:rPr lang="en-US" sz="2400" dirty="0" smtClean="0">
                <a:solidFill>
                  <a:prstClr val="black"/>
                </a:solidFill>
              </a:rPr>
              <a:t>Determining if </a:t>
            </a:r>
            <a:r>
              <a:rPr lang="en-US" sz="2400" b="1" i="1" dirty="0" smtClean="0">
                <a:solidFill>
                  <a:prstClr val="black"/>
                </a:solidFill>
              </a:rPr>
              <a:t>Assumptions</a:t>
            </a:r>
            <a:r>
              <a:rPr lang="en-US" sz="2400" dirty="0" smtClean="0">
                <a:solidFill>
                  <a:prstClr val="black"/>
                </a:solidFill>
              </a:rPr>
              <a:t> are still valid</a:t>
            </a:r>
          </a:p>
          <a:p>
            <a:pPr marL="168275" indent="-168275">
              <a:spcBef>
                <a:spcPts val="600"/>
              </a:spcBef>
              <a:buFont typeface="Arial" panose="020B0604020202020204" pitchFamily="34" charset="0"/>
              <a:buChar char="•"/>
            </a:pPr>
            <a:r>
              <a:rPr lang="en-US" sz="2400" dirty="0" smtClean="0">
                <a:solidFill>
                  <a:prstClr val="black"/>
                </a:solidFill>
              </a:rPr>
              <a:t>Ensuring proper risk management </a:t>
            </a:r>
            <a:r>
              <a:rPr lang="en-US" sz="2400" b="1" i="1" dirty="0" smtClean="0">
                <a:solidFill>
                  <a:prstClr val="black"/>
                </a:solidFill>
              </a:rPr>
              <a:t>procedures</a:t>
            </a:r>
            <a:r>
              <a:rPr lang="en-US" sz="2400" dirty="0" smtClean="0">
                <a:solidFill>
                  <a:prstClr val="black"/>
                </a:solidFill>
              </a:rPr>
              <a:t> are being followed</a:t>
            </a:r>
          </a:p>
          <a:p>
            <a:pPr marL="168275" indent="-168275">
              <a:spcBef>
                <a:spcPts val="600"/>
              </a:spcBef>
              <a:buFont typeface="Arial" panose="020B0604020202020204" pitchFamily="34" charset="0"/>
              <a:buChar char="•"/>
            </a:pPr>
            <a:r>
              <a:rPr lang="en-US" sz="2400" dirty="0" smtClean="0">
                <a:solidFill>
                  <a:prstClr val="black"/>
                </a:solidFill>
              </a:rPr>
              <a:t>Revisiting the </a:t>
            </a:r>
            <a:r>
              <a:rPr lang="en-US" sz="2400" b="1" i="1" dirty="0" smtClean="0">
                <a:solidFill>
                  <a:prstClr val="black"/>
                </a:solidFill>
              </a:rPr>
              <a:t>Watch List </a:t>
            </a:r>
            <a:r>
              <a:rPr lang="en-US" sz="2400" dirty="0" smtClean="0">
                <a:solidFill>
                  <a:prstClr val="black"/>
                </a:solidFill>
              </a:rPr>
              <a:t>to see if additional risk responses need to be determined: </a:t>
            </a:r>
            <a:endParaRPr lang="en-US" sz="2400" dirty="0">
              <a:solidFill>
                <a:prstClr val="black"/>
              </a:solidFill>
            </a:endParaRPr>
          </a:p>
          <a:p>
            <a:pPr marL="177800">
              <a:spcBef>
                <a:spcPts val="600"/>
              </a:spcBef>
            </a:pPr>
            <a:r>
              <a:rPr lang="en-US" sz="2400" i="1" dirty="0" smtClean="0">
                <a:solidFill>
                  <a:srgbClr val="0070C0"/>
                </a:solidFill>
              </a:rPr>
              <a:t>"This change to the product scope might increase the impact of risk X, currently on our Watch List. Let's analyse it" </a:t>
            </a:r>
          </a:p>
        </p:txBody>
      </p:sp>
      <p:sp>
        <p:nvSpPr>
          <p:cNvPr id="6"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42923443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animEffect transition="in" filter="fade">
                                      <p:cBhvr>
                                        <p:cTn id="11" dur="500"/>
                                        <p:tgtEl>
                                          <p:spTgt spid="20">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0">
                                            <p:txEl>
                                              <p:pRg st="2" end="2"/>
                                            </p:txEl>
                                          </p:spTgt>
                                        </p:tgtEl>
                                        <p:attrNameLst>
                                          <p:attrName>style.visibility</p:attrName>
                                        </p:attrNameLst>
                                      </p:cBhvr>
                                      <p:to>
                                        <p:strVal val="visible"/>
                                      </p:to>
                                    </p:set>
                                    <p:animEffect transition="in" filter="fade">
                                      <p:cBhvr>
                                        <p:cTn id="15" dur="500"/>
                                        <p:tgtEl>
                                          <p:spTgt spid="2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
                                            <p:txEl>
                                              <p:pRg st="3" end="3"/>
                                            </p:txEl>
                                          </p:spTgt>
                                        </p:tgtEl>
                                        <p:attrNameLst>
                                          <p:attrName>style.visibility</p:attrName>
                                        </p:attrNameLst>
                                      </p:cBhvr>
                                      <p:to>
                                        <p:strVal val="visible"/>
                                      </p:to>
                                    </p:set>
                                    <p:animEffect transition="in" filter="fade">
                                      <p:cBhvr>
                                        <p:cTn id="20" dur="500"/>
                                        <p:tgtEl>
                                          <p:spTgt spid="20">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
                                            <p:txEl>
                                              <p:pRg st="4" end="4"/>
                                            </p:txEl>
                                          </p:spTgt>
                                        </p:tgtEl>
                                        <p:attrNameLst>
                                          <p:attrName>style.visibility</p:attrName>
                                        </p:attrNameLst>
                                      </p:cBhvr>
                                      <p:to>
                                        <p:strVal val="visible"/>
                                      </p:to>
                                    </p:set>
                                    <p:animEffect transition="in" filter="fade">
                                      <p:cBhvr>
                                        <p:cTn id="25" dur="500"/>
                                        <p:tgtEl>
                                          <p:spTgt spid="20">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0">
                                            <p:txEl>
                                              <p:pRg st="5" end="5"/>
                                            </p:txEl>
                                          </p:spTgt>
                                        </p:tgtEl>
                                        <p:attrNameLst>
                                          <p:attrName>style.visibility</p:attrName>
                                        </p:attrNameLst>
                                      </p:cBhvr>
                                      <p:to>
                                        <p:strVal val="visible"/>
                                      </p:to>
                                    </p:set>
                                    <p:animEffect transition="in" filter="fade">
                                      <p:cBhvr>
                                        <p:cTn id="30" dur="500"/>
                                        <p:tgtEl>
                                          <p:spTgt spid="20">
                                            <p:txEl>
                                              <p:pRg st="5" end="5"/>
                                            </p:txEl>
                                          </p:spTgt>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20">
                                            <p:txEl>
                                              <p:pRg st="6" end="6"/>
                                            </p:txEl>
                                          </p:spTgt>
                                        </p:tgtEl>
                                        <p:attrNameLst>
                                          <p:attrName>style.visibility</p:attrName>
                                        </p:attrNameLst>
                                      </p:cBhvr>
                                      <p:to>
                                        <p:strVal val="visible"/>
                                      </p:to>
                                    </p:set>
                                    <p:animEffect transition="in" filter="fade">
                                      <p:cBhvr>
                                        <p:cTn id="34" dur="500"/>
                                        <p:tgtEl>
                                          <p:spTgt spid="2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a:solidFill>
                  <a:srgbClr val="FF0000"/>
                </a:solidFill>
                <a:effectLst>
                  <a:outerShdw blurRad="38100" dist="38100" dir="2700000" algn="tl">
                    <a:srgbClr val="000000">
                      <a:alpha val="43137"/>
                    </a:srgbClr>
                  </a:outerShdw>
                </a:effectLst>
              </a:rPr>
              <a:t>What is MEC of Risks? - </a:t>
            </a:r>
            <a:r>
              <a:rPr lang="en-US" sz="3200" b="1" dirty="0" smtClean="0">
                <a:solidFill>
                  <a:srgbClr val="FF0000"/>
                </a:solidFill>
                <a:effectLst>
                  <a:outerShdw blurRad="38100" dist="38100" dir="2700000" algn="tl">
                    <a:srgbClr val="000000">
                      <a:alpha val="43137"/>
                    </a:srgbClr>
                  </a:outerShdw>
                </a:effectLst>
              </a:rPr>
              <a:t>3/5</a:t>
            </a:r>
            <a:endParaRPr lang="en-US" sz="3200" b="1" dirty="0">
              <a:solidFill>
                <a:srgbClr val="FF0000"/>
              </a:solidFill>
              <a:effectLst>
                <a:outerShdw blurRad="38100" dist="38100" dir="2700000" algn="tl">
                  <a:srgbClr val="000000">
                    <a:alpha val="43137"/>
                  </a:srgbClr>
                </a:outerShdw>
              </a:effectLst>
            </a:endParaRPr>
          </a:p>
        </p:txBody>
      </p:sp>
      <p:cxnSp>
        <p:nvCxnSpPr>
          <p:cNvPr id="7" name="Straight Connector 6"/>
          <p:cNvCxnSpPr/>
          <p:nvPr/>
        </p:nvCxnSpPr>
        <p:spPr>
          <a:xfrm>
            <a:off x="-13855" y="609600"/>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4</a:t>
            </a:fld>
            <a:endParaRPr lang="en-US" b="1" dirty="0">
              <a:solidFill>
                <a:prstClr val="black"/>
              </a:solidFill>
            </a:endParaRPr>
          </a:p>
        </p:txBody>
      </p:sp>
      <p:sp>
        <p:nvSpPr>
          <p:cNvPr id="20" name="TextBox 19"/>
          <p:cNvSpPr txBox="1"/>
          <p:nvPr/>
        </p:nvSpPr>
        <p:spPr>
          <a:xfrm>
            <a:off x="13648" y="655088"/>
            <a:ext cx="9144000" cy="5647700"/>
          </a:xfrm>
          <a:prstGeom prst="rect">
            <a:avLst/>
          </a:prstGeom>
          <a:noFill/>
          <a:ln>
            <a:noFill/>
          </a:ln>
        </p:spPr>
        <p:txBody>
          <a:bodyPr wrap="square" rtlCol="0">
            <a:spAutoFit/>
          </a:bodyPr>
          <a:lstStyle/>
          <a:p>
            <a:pPr marL="168275" indent="-168275">
              <a:spcBef>
                <a:spcPts val="600"/>
              </a:spcBef>
              <a:buFont typeface="Arial" panose="020B0604020202020204" pitchFamily="34" charset="0"/>
              <a:buChar char="•"/>
            </a:pPr>
            <a:r>
              <a:rPr lang="en-US" sz="2400" dirty="0" smtClean="0">
                <a:solidFill>
                  <a:prstClr val="black"/>
                </a:solidFill>
              </a:rPr>
              <a:t>Revisiting </a:t>
            </a:r>
            <a:r>
              <a:rPr lang="en-US" sz="2400" dirty="0">
                <a:solidFill>
                  <a:prstClr val="black"/>
                </a:solidFill>
              </a:rPr>
              <a:t>the </a:t>
            </a:r>
            <a:r>
              <a:rPr lang="en-US" sz="2400" b="1" i="1" dirty="0">
                <a:solidFill>
                  <a:prstClr val="black"/>
                </a:solidFill>
              </a:rPr>
              <a:t>High</a:t>
            </a:r>
            <a:r>
              <a:rPr lang="en-US" sz="2400" dirty="0">
                <a:solidFill>
                  <a:prstClr val="black"/>
                </a:solidFill>
              </a:rPr>
              <a:t> and </a:t>
            </a:r>
            <a:r>
              <a:rPr lang="en-US" sz="2400" b="1" i="1" dirty="0">
                <a:solidFill>
                  <a:prstClr val="black"/>
                </a:solidFill>
              </a:rPr>
              <a:t>Medium</a:t>
            </a:r>
            <a:r>
              <a:rPr lang="en-US" sz="2400" dirty="0">
                <a:solidFill>
                  <a:prstClr val="black"/>
                </a:solidFill>
              </a:rPr>
              <a:t> </a:t>
            </a:r>
            <a:r>
              <a:rPr lang="en-US" sz="2400" b="1" i="1" dirty="0">
                <a:solidFill>
                  <a:prstClr val="black"/>
                </a:solidFill>
              </a:rPr>
              <a:t>Risks</a:t>
            </a:r>
            <a:r>
              <a:rPr lang="en-US" sz="2400" dirty="0">
                <a:solidFill>
                  <a:prstClr val="black"/>
                </a:solidFill>
              </a:rPr>
              <a:t> and see if they can be de-escalated to the Watch List; see if Medium Risks need escalation to High:</a:t>
            </a:r>
          </a:p>
          <a:p>
            <a:pPr marL="177800">
              <a:spcBef>
                <a:spcPts val="600"/>
              </a:spcBef>
            </a:pPr>
            <a:r>
              <a:rPr lang="en-US" sz="2400" i="1" dirty="0">
                <a:solidFill>
                  <a:srgbClr val="0070C0"/>
                </a:solidFill>
              </a:rPr>
              <a:t>“Though we had risk Y rated High, do we need to de-escalate it in view of the improved law and order situation in the country?”</a:t>
            </a:r>
          </a:p>
          <a:p>
            <a:pPr marL="168275" indent="-168275">
              <a:spcBef>
                <a:spcPts val="600"/>
              </a:spcBef>
              <a:buFont typeface="Arial" panose="020B0604020202020204" pitchFamily="34" charset="0"/>
              <a:buChar char="•"/>
            </a:pPr>
            <a:r>
              <a:rPr lang="en-US" sz="2400" dirty="0" smtClean="0">
                <a:solidFill>
                  <a:prstClr val="black"/>
                </a:solidFill>
              </a:rPr>
              <a:t>Recommending </a:t>
            </a:r>
            <a:r>
              <a:rPr lang="en-US" sz="2400" b="1" i="1" dirty="0">
                <a:solidFill>
                  <a:prstClr val="black"/>
                </a:solidFill>
              </a:rPr>
              <a:t>corrective</a:t>
            </a:r>
            <a:r>
              <a:rPr lang="en-US" sz="2400" dirty="0">
                <a:solidFill>
                  <a:prstClr val="black"/>
                </a:solidFill>
              </a:rPr>
              <a:t> </a:t>
            </a:r>
            <a:r>
              <a:rPr lang="en-US" sz="2400" b="1" i="1" dirty="0">
                <a:solidFill>
                  <a:prstClr val="black"/>
                </a:solidFill>
              </a:rPr>
              <a:t>actions</a:t>
            </a:r>
            <a:r>
              <a:rPr lang="en-US" sz="2400" dirty="0">
                <a:solidFill>
                  <a:prstClr val="black"/>
                </a:solidFill>
              </a:rPr>
              <a:t> to adjust to the severity of actual risk events: </a:t>
            </a:r>
          </a:p>
          <a:p>
            <a:pPr marL="177800">
              <a:spcBef>
                <a:spcPts val="600"/>
              </a:spcBef>
            </a:pPr>
            <a:r>
              <a:rPr lang="en-US" sz="2400" i="1" dirty="0">
                <a:solidFill>
                  <a:srgbClr val="0070C0"/>
                </a:solidFill>
              </a:rPr>
              <a:t>"This risk did not have the impact we expected, so let's adjust the contingency plan we are in the middle of implementing and change what we will do if the risk reoccurs”</a:t>
            </a:r>
            <a:endParaRPr lang="en-US" sz="2400" dirty="0" smtClean="0">
              <a:solidFill>
                <a:prstClr val="black"/>
              </a:solidFill>
            </a:endParaRPr>
          </a:p>
          <a:p>
            <a:pPr marL="168275" indent="-168275">
              <a:spcBef>
                <a:spcPts val="600"/>
              </a:spcBef>
              <a:buFont typeface="Arial" panose="020B0604020202020204" pitchFamily="34" charset="0"/>
              <a:buChar char="•"/>
            </a:pPr>
            <a:r>
              <a:rPr lang="en-US" sz="2400" dirty="0" smtClean="0">
                <a:solidFill>
                  <a:prstClr val="black"/>
                </a:solidFill>
              </a:rPr>
              <a:t>Looking </a:t>
            </a:r>
            <a:r>
              <a:rPr lang="en-US" sz="2400" dirty="0">
                <a:solidFill>
                  <a:prstClr val="black"/>
                </a:solidFill>
              </a:rPr>
              <a:t>for any </a:t>
            </a:r>
            <a:r>
              <a:rPr lang="en-US" sz="2400" b="1" i="1" dirty="0">
                <a:solidFill>
                  <a:prstClr val="black"/>
                </a:solidFill>
              </a:rPr>
              <a:t>unexpected</a:t>
            </a:r>
            <a:r>
              <a:rPr lang="en-US" sz="2400" dirty="0">
                <a:solidFill>
                  <a:prstClr val="black"/>
                </a:solidFill>
              </a:rPr>
              <a:t> </a:t>
            </a:r>
            <a:r>
              <a:rPr lang="en-US" sz="2400" b="1" i="1" dirty="0">
                <a:solidFill>
                  <a:prstClr val="black"/>
                </a:solidFill>
              </a:rPr>
              <a:t>effects</a:t>
            </a:r>
            <a:r>
              <a:rPr lang="en-US" sz="2400" dirty="0">
                <a:solidFill>
                  <a:prstClr val="black"/>
                </a:solidFill>
              </a:rPr>
              <a:t> or consequences of risk events: </a:t>
            </a:r>
            <a:endParaRPr lang="en-US" sz="2400" dirty="0" smtClean="0">
              <a:solidFill>
                <a:prstClr val="black"/>
              </a:solidFill>
            </a:endParaRPr>
          </a:p>
          <a:p>
            <a:pPr marL="177800">
              <a:spcBef>
                <a:spcPts val="600"/>
              </a:spcBef>
            </a:pPr>
            <a:r>
              <a:rPr lang="en-US" sz="2400" i="1" dirty="0" smtClean="0">
                <a:solidFill>
                  <a:srgbClr val="0070C0"/>
                </a:solidFill>
              </a:rPr>
              <a:t>"</a:t>
            </a:r>
            <a:r>
              <a:rPr lang="en-US" sz="2400" i="1" dirty="0">
                <a:solidFill>
                  <a:srgbClr val="0070C0"/>
                </a:solidFill>
              </a:rPr>
              <a:t>We did not expect this risk to damage the construction site if the risk occurred. We need to decide how to fix the damage after we finish implementing the already agreed-upon contingency plan."</a:t>
            </a:r>
            <a:r>
              <a:rPr lang="en-US" sz="2400" dirty="0">
                <a:solidFill>
                  <a:prstClr val="black"/>
                </a:solidFill>
              </a:rPr>
              <a:t> </a:t>
            </a:r>
            <a:endParaRPr lang="en-US" sz="2400" dirty="0" smtClean="0">
              <a:solidFill>
                <a:prstClr val="black"/>
              </a:solidFill>
            </a:endParaRPr>
          </a:p>
        </p:txBody>
      </p:sp>
      <p:sp>
        <p:nvSpPr>
          <p:cNvPr id="6" name="Footer Placeholder 3"/>
          <p:cNvSpPr>
            <a:spLocks noGrp="1"/>
          </p:cNvSpPr>
          <p:nvPr>
            <p:ph type="ftr" sz="quarter" idx="11"/>
          </p:nvPr>
        </p:nvSpPr>
        <p:spPr>
          <a:xfrm>
            <a:off x="-13252" y="6519633"/>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22076811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
                                            <p:txEl>
                                              <p:pRg st="1" end="1"/>
                                            </p:txEl>
                                          </p:spTgt>
                                        </p:tgtEl>
                                        <p:attrNameLst>
                                          <p:attrName>style.visibility</p:attrName>
                                        </p:attrNameLst>
                                      </p:cBhvr>
                                      <p:to>
                                        <p:strVal val="visible"/>
                                      </p:to>
                                    </p:set>
                                    <p:animEffect transition="in" filter="fade">
                                      <p:cBhvr>
                                        <p:cTn id="7" dur="500"/>
                                        <p:tgtEl>
                                          <p:spTgt spid="2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xEl>
                                              <p:pRg st="2" end="2"/>
                                            </p:txEl>
                                          </p:spTgt>
                                        </p:tgtEl>
                                        <p:attrNameLst>
                                          <p:attrName>style.visibility</p:attrName>
                                        </p:attrNameLst>
                                      </p:cBhvr>
                                      <p:to>
                                        <p:strVal val="visible"/>
                                      </p:to>
                                    </p:set>
                                    <p:animEffect transition="in" filter="fade">
                                      <p:cBhvr>
                                        <p:cTn id="12" dur="500"/>
                                        <p:tgtEl>
                                          <p:spTgt spid="20">
                                            <p:txEl>
                                              <p:pRg st="2" end="2"/>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20">
                                            <p:txEl>
                                              <p:pRg st="3" end="3"/>
                                            </p:txEl>
                                          </p:spTgt>
                                        </p:tgtEl>
                                        <p:attrNameLst>
                                          <p:attrName>style.visibility</p:attrName>
                                        </p:attrNameLst>
                                      </p:cBhvr>
                                      <p:to>
                                        <p:strVal val="visible"/>
                                      </p:to>
                                    </p:set>
                                    <p:animEffect transition="in" filter="fade">
                                      <p:cBhvr>
                                        <p:cTn id="16" dur="500"/>
                                        <p:tgtEl>
                                          <p:spTgt spid="20">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0">
                                            <p:txEl>
                                              <p:pRg st="4" end="4"/>
                                            </p:txEl>
                                          </p:spTgt>
                                        </p:tgtEl>
                                        <p:attrNameLst>
                                          <p:attrName>style.visibility</p:attrName>
                                        </p:attrNameLst>
                                      </p:cBhvr>
                                      <p:to>
                                        <p:strVal val="visible"/>
                                      </p:to>
                                    </p:set>
                                    <p:animEffect transition="in" filter="fade">
                                      <p:cBhvr>
                                        <p:cTn id="21" dur="500"/>
                                        <p:tgtEl>
                                          <p:spTgt spid="20">
                                            <p:txEl>
                                              <p:pRg st="4" end="4"/>
                                            </p:txEl>
                                          </p:spTgt>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20">
                                            <p:txEl>
                                              <p:pRg st="5" end="5"/>
                                            </p:txEl>
                                          </p:spTgt>
                                        </p:tgtEl>
                                        <p:attrNameLst>
                                          <p:attrName>style.visibility</p:attrName>
                                        </p:attrNameLst>
                                      </p:cBhvr>
                                      <p:to>
                                        <p:strVal val="visible"/>
                                      </p:to>
                                    </p:set>
                                    <p:animEffect transition="in" filter="fade">
                                      <p:cBhvr>
                                        <p:cTn id="25" dur="500"/>
                                        <p:tgtEl>
                                          <p:spTgt spid="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a:solidFill>
                  <a:srgbClr val="FF0000"/>
                </a:solidFill>
                <a:effectLst>
                  <a:outerShdw blurRad="38100" dist="38100" dir="2700000" algn="tl">
                    <a:srgbClr val="000000">
                      <a:alpha val="43137"/>
                    </a:srgbClr>
                  </a:outerShdw>
                </a:effectLst>
              </a:rPr>
              <a:t>What is MEC of Risks? - </a:t>
            </a:r>
            <a:r>
              <a:rPr lang="en-US" sz="3200" b="1" dirty="0" smtClean="0">
                <a:solidFill>
                  <a:srgbClr val="FF0000"/>
                </a:solidFill>
                <a:effectLst>
                  <a:outerShdw blurRad="38100" dist="38100" dir="2700000" algn="tl">
                    <a:srgbClr val="000000">
                      <a:alpha val="43137"/>
                    </a:srgbClr>
                  </a:outerShdw>
                </a:effectLst>
              </a:rPr>
              <a:t>4/5</a:t>
            </a:r>
            <a:endParaRPr lang="en-US" sz="3200" b="1" dirty="0">
              <a:solidFill>
                <a:srgbClr val="FF0000"/>
              </a:solidFill>
              <a:effectLst>
                <a:outerShdw blurRad="38100" dist="38100" dir="2700000" algn="tl">
                  <a:srgbClr val="000000">
                    <a:alpha val="43137"/>
                  </a:srgbClr>
                </a:outerShdw>
              </a:effectLst>
            </a:endParaRPr>
          </a:p>
        </p:txBody>
      </p:sp>
      <p:cxnSp>
        <p:nvCxnSpPr>
          <p:cNvPr id="7" name="Straight Connector 6"/>
          <p:cNvCxnSpPr/>
          <p:nvPr/>
        </p:nvCxnSpPr>
        <p:spPr>
          <a:xfrm>
            <a:off x="-13855" y="609600"/>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5</a:t>
            </a:fld>
            <a:endParaRPr lang="en-US" b="1" dirty="0">
              <a:solidFill>
                <a:prstClr val="black"/>
              </a:solidFill>
            </a:endParaRPr>
          </a:p>
        </p:txBody>
      </p:sp>
      <p:sp>
        <p:nvSpPr>
          <p:cNvPr id="20" name="TextBox 19"/>
          <p:cNvSpPr txBox="1"/>
          <p:nvPr/>
        </p:nvSpPr>
        <p:spPr>
          <a:xfrm>
            <a:off x="15920" y="631208"/>
            <a:ext cx="9144000" cy="6017032"/>
          </a:xfrm>
          <a:prstGeom prst="rect">
            <a:avLst/>
          </a:prstGeom>
          <a:noFill/>
        </p:spPr>
        <p:txBody>
          <a:bodyPr wrap="square" rtlCol="0">
            <a:spAutoFit/>
          </a:bodyPr>
          <a:lstStyle/>
          <a:p>
            <a:pPr marL="168275" indent="-168275">
              <a:spcBef>
                <a:spcPts val="600"/>
              </a:spcBef>
              <a:buFont typeface="Arial" panose="020B0604020202020204" pitchFamily="34" charset="0"/>
              <a:buChar char="•"/>
            </a:pPr>
            <a:r>
              <a:rPr lang="en-US" sz="2400" dirty="0">
                <a:solidFill>
                  <a:prstClr val="black"/>
                </a:solidFill>
              </a:rPr>
              <a:t>Reevaluate risk </a:t>
            </a:r>
            <a:r>
              <a:rPr lang="en-US" sz="2400" b="1" i="1" dirty="0" smtClean="0">
                <a:solidFill>
                  <a:prstClr val="black"/>
                </a:solidFill>
              </a:rPr>
              <a:t>identification,</a:t>
            </a:r>
            <a:r>
              <a:rPr lang="en-US" sz="2400" dirty="0" smtClean="0">
                <a:solidFill>
                  <a:prstClr val="black"/>
                </a:solidFill>
              </a:rPr>
              <a:t> </a:t>
            </a:r>
            <a:r>
              <a:rPr lang="en-US" sz="2400" dirty="0">
                <a:solidFill>
                  <a:prstClr val="black"/>
                </a:solidFill>
              </a:rPr>
              <a:t>and </a:t>
            </a:r>
            <a:r>
              <a:rPr lang="en-US" sz="2400" b="1" i="1" dirty="0">
                <a:solidFill>
                  <a:prstClr val="black"/>
                </a:solidFill>
              </a:rPr>
              <a:t>qualitative</a:t>
            </a:r>
            <a:r>
              <a:rPr lang="en-US" sz="2400" dirty="0">
                <a:solidFill>
                  <a:prstClr val="black"/>
                </a:solidFill>
              </a:rPr>
              <a:t> and </a:t>
            </a:r>
            <a:r>
              <a:rPr lang="en-US" sz="2400" b="1" i="1" dirty="0">
                <a:solidFill>
                  <a:prstClr val="black"/>
                </a:solidFill>
              </a:rPr>
              <a:t>quantitative</a:t>
            </a:r>
            <a:r>
              <a:rPr lang="en-US" sz="2400" dirty="0">
                <a:solidFill>
                  <a:prstClr val="black"/>
                </a:solidFill>
              </a:rPr>
              <a:t> risk analysis when the project deviates from the baseline:</a:t>
            </a:r>
          </a:p>
          <a:p>
            <a:pPr marL="177800">
              <a:spcBef>
                <a:spcPts val="600"/>
              </a:spcBef>
            </a:pPr>
            <a:r>
              <a:rPr lang="en-US" sz="2400" dirty="0">
                <a:solidFill>
                  <a:prstClr val="black"/>
                </a:solidFill>
              </a:rPr>
              <a:t> </a:t>
            </a:r>
            <a:r>
              <a:rPr lang="en-US" sz="2400" i="1" dirty="0">
                <a:solidFill>
                  <a:srgbClr val="0070C0"/>
                </a:solidFill>
              </a:rPr>
              <a:t>"The project cost is over the cost baseline (or over the schedule baseline). This implies we missed some major risks. Let's hold a risk identification session." </a:t>
            </a:r>
          </a:p>
          <a:p>
            <a:pPr marL="168275" indent="-168275">
              <a:spcBef>
                <a:spcPts val="600"/>
              </a:spcBef>
              <a:buFont typeface="Arial" panose="020B0604020202020204" pitchFamily="34" charset="0"/>
              <a:buChar char="•"/>
            </a:pPr>
            <a:r>
              <a:rPr lang="en-US" sz="2400" dirty="0" smtClean="0"/>
              <a:t>Controlling </a:t>
            </a:r>
            <a:r>
              <a:rPr lang="en-US" sz="2400" b="1" i="1" dirty="0" smtClean="0"/>
              <a:t>New </a:t>
            </a:r>
            <a:r>
              <a:rPr lang="en-US" sz="2400" b="1" i="1" dirty="0"/>
              <a:t>Risks</a:t>
            </a:r>
            <a:r>
              <a:rPr lang="en-US" sz="2400" b="1" dirty="0"/>
              <a:t> </a:t>
            </a:r>
            <a:r>
              <a:rPr lang="en-US" sz="2400" i="1" dirty="0"/>
              <a:t>(</a:t>
            </a:r>
            <a:r>
              <a:rPr lang="en-US" sz="2400" b="1" i="1" dirty="0"/>
              <a:t>Unknown Unknowns</a:t>
            </a:r>
            <a:r>
              <a:rPr lang="en-US" sz="2400" i="1" dirty="0"/>
              <a:t>) </a:t>
            </a:r>
            <a:r>
              <a:rPr lang="en-US" sz="2400" dirty="0"/>
              <a:t>as they occur; qualifying the risks; analysing reasons for their non-identification;</a:t>
            </a:r>
            <a:r>
              <a:rPr lang="en-US" sz="2400" i="1" dirty="0"/>
              <a:t> </a:t>
            </a:r>
            <a:r>
              <a:rPr lang="en-US" sz="2400" dirty="0"/>
              <a:t>initiating changes for </a:t>
            </a:r>
            <a:r>
              <a:rPr lang="en-US" sz="2400" i="1" dirty="0"/>
              <a:t>Management Reserves (MR)</a:t>
            </a:r>
            <a:endParaRPr lang="en-US" sz="2400" dirty="0"/>
          </a:p>
          <a:p>
            <a:pPr marL="168275" indent="-168275">
              <a:spcBef>
                <a:spcPts val="600"/>
              </a:spcBef>
              <a:buFont typeface="Arial" panose="020B0604020202020204" pitchFamily="34" charset="0"/>
              <a:buChar char="•"/>
            </a:pPr>
            <a:r>
              <a:rPr lang="en-US" sz="2400" dirty="0" smtClean="0">
                <a:solidFill>
                  <a:prstClr val="black"/>
                </a:solidFill>
              </a:rPr>
              <a:t>Updating </a:t>
            </a:r>
            <a:r>
              <a:rPr lang="en-US" sz="2400" b="1" i="1" dirty="0">
                <a:solidFill>
                  <a:prstClr val="black"/>
                </a:solidFill>
              </a:rPr>
              <a:t>risk </a:t>
            </a:r>
            <a:r>
              <a:rPr lang="en-US" sz="2400" b="1" i="1" dirty="0" smtClean="0">
                <a:solidFill>
                  <a:prstClr val="black"/>
                </a:solidFill>
              </a:rPr>
              <a:t>management plan </a:t>
            </a:r>
            <a:r>
              <a:rPr lang="en-US" sz="2400" dirty="0" smtClean="0">
                <a:solidFill>
                  <a:prstClr val="black"/>
                </a:solidFill>
              </a:rPr>
              <a:t>and </a:t>
            </a:r>
            <a:r>
              <a:rPr lang="en-US" sz="2400" b="1" i="1" dirty="0">
                <a:solidFill>
                  <a:prstClr val="black"/>
                </a:solidFill>
              </a:rPr>
              <a:t>project documents </a:t>
            </a:r>
            <a:r>
              <a:rPr lang="en-US" sz="2400" dirty="0">
                <a:solidFill>
                  <a:prstClr val="black"/>
                </a:solidFill>
              </a:rPr>
              <a:t>with approved changes and any relevant information from the </a:t>
            </a:r>
            <a:r>
              <a:rPr lang="en-US" sz="2400" dirty="0" smtClean="0">
                <a:solidFill>
                  <a:prstClr val="black"/>
                </a:solidFill>
              </a:rPr>
              <a:t>WPD</a:t>
            </a:r>
            <a:endParaRPr lang="en-US" sz="2400" dirty="0">
              <a:solidFill>
                <a:prstClr val="black"/>
              </a:solidFill>
            </a:endParaRPr>
          </a:p>
          <a:p>
            <a:pPr marL="168275" indent="-168275">
              <a:spcBef>
                <a:spcPts val="600"/>
              </a:spcBef>
              <a:buFont typeface="Arial" panose="020B0604020202020204" pitchFamily="34" charset="0"/>
              <a:buChar char="•"/>
            </a:pPr>
            <a:r>
              <a:rPr lang="en-US" sz="2400" dirty="0" smtClean="0">
                <a:solidFill>
                  <a:prstClr val="black"/>
                </a:solidFill>
              </a:rPr>
              <a:t>Looking </a:t>
            </a:r>
            <a:r>
              <a:rPr lang="en-US" sz="2400" dirty="0">
                <a:solidFill>
                  <a:prstClr val="black"/>
                </a:solidFill>
              </a:rPr>
              <a:t>at the </a:t>
            </a:r>
            <a:r>
              <a:rPr lang="en-US" sz="2400" b="1" i="1" dirty="0">
                <a:solidFill>
                  <a:prstClr val="black"/>
                </a:solidFill>
              </a:rPr>
              <a:t>changes</a:t>
            </a:r>
            <a:r>
              <a:rPr lang="en-US" sz="2400" dirty="0">
                <a:solidFill>
                  <a:prstClr val="black"/>
                </a:solidFill>
              </a:rPr>
              <a:t>, including recommended corrective actions, to see if they lead to identifying more risks:</a:t>
            </a:r>
          </a:p>
          <a:p>
            <a:pPr marL="177800">
              <a:spcBef>
                <a:spcPts val="600"/>
              </a:spcBef>
            </a:pPr>
            <a:r>
              <a:rPr lang="en-US" sz="2400" dirty="0">
                <a:solidFill>
                  <a:prstClr val="black"/>
                </a:solidFill>
              </a:rPr>
              <a:t> </a:t>
            </a:r>
            <a:r>
              <a:rPr lang="en-US" sz="2400" i="1" dirty="0">
                <a:solidFill>
                  <a:srgbClr val="0070C0"/>
                </a:solidFill>
              </a:rPr>
              <a:t>"We keep having to take corrective action related to this problem. Let's look at the root cause and identify any risks for the remaining part of the project that relate to the problem</a:t>
            </a:r>
            <a:r>
              <a:rPr lang="en-US" sz="2400" i="1" dirty="0" smtClean="0">
                <a:solidFill>
                  <a:srgbClr val="0070C0"/>
                </a:solidFill>
              </a:rPr>
              <a:t>."</a:t>
            </a:r>
            <a:endParaRPr lang="en-US" sz="2400" dirty="0" smtClean="0">
              <a:solidFill>
                <a:prstClr val="black"/>
              </a:solidFill>
            </a:endParaRPr>
          </a:p>
        </p:txBody>
      </p:sp>
      <p:sp>
        <p:nvSpPr>
          <p:cNvPr id="6" name="Footer Placeholder 3"/>
          <p:cNvSpPr>
            <a:spLocks noGrp="1"/>
          </p:cNvSpPr>
          <p:nvPr>
            <p:ph type="ftr" sz="quarter" idx="11"/>
          </p:nvPr>
        </p:nvSpPr>
        <p:spPr>
          <a:xfrm rot="16200000">
            <a:off x="8389937" y="5265738"/>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2615488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xEl>
                                              <p:pRg st="1" end="1"/>
                                            </p:txEl>
                                          </p:spTgt>
                                        </p:tgtEl>
                                        <p:attrNameLst>
                                          <p:attrName>style.visibility</p:attrName>
                                        </p:attrNameLst>
                                      </p:cBhvr>
                                      <p:to>
                                        <p:strVal val="visible"/>
                                      </p:to>
                                    </p:set>
                                    <p:animEffect transition="in" filter="fade">
                                      <p:cBhvr>
                                        <p:cTn id="11" dur="500"/>
                                        <p:tgtEl>
                                          <p:spTgt spid="20">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0">
                                            <p:txEl>
                                              <p:pRg st="2" end="2"/>
                                            </p:txEl>
                                          </p:spTgt>
                                        </p:tgtEl>
                                        <p:attrNameLst>
                                          <p:attrName>style.visibility</p:attrName>
                                        </p:attrNameLst>
                                      </p:cBhvr>
                                      <p:to>
                                        <p:strVal val="visible"/>
                                      </p:to>
                                    </p:set>
                                    <p:animEffect transition="in" filter="fade">
                                      <p:cBhvr>
                                        <p:cTn id="16" dur="500"/>
                                        <p:tgtEl>
                                          <p:spTgt spid="20">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0">
                                            <p:txEl>
                                              <p:pRg st="3" end="3"/>
                                            </p:txEl>
                                          </p:spTgt>
                                        </p:tgtEl>
                                        <p:attrNameLst>
                                          <p:attrName>style.visibility</p:attrName>
                                        </p:attrNameLst>
                                      </p:cBhvr>
                                      <p:to>
                                        <p:strVal val="visible"/>
                                      </p:to>
                                    </p:set>
                                    <p:animEffect transition="in" filter="fade">
                                      <p:cBhvr>
                                        <p:cTn id="21" dur="500"/>
                                        <p:tgtEl>
                                          <p:spTgt spid="20">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0">
                                            <p:txEl>
                                              <p:pRg st="4" end="4"/>
                                            </p:txEl>
                                          </p:spTgt>
                                        </p:tgtEl>
                                        <p:attrNameLst>
                                          <p:attrName>style.visibility</p:attrName>
                                        </p:attrNameLst>
                                      </p:cBhvr>
                                      <p:to>
                                        <p:strVal val="visible"/>
                                      </p:to>
                                    </p:set>
                                    <p:animEffect transition="in" filter="fade">
                                      <p:cBhvr>
                                        <p:cTn id="26" dur="500"/>
                                        <p:tgtEl>
                                          <p:spTgt spid="20">
                                            <p:txEl>
                                              <p:pRg st="4" end="4"/>
                                            </p:txEl>
                                          </p:spTgt>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20">
                                            <p:txEl>
                                              <p:pRg st="5" end="5"/>
                                            </p:txEl>
                                          </p:spTgt>
                                        </p:tgtEl>
                                        <p:attrNameLst>
                                          <p:attrName>style.visibility</p:attrName>
                                        </p:attrNameLst>
                                      </p:cBhvr>
                                      <p:to>
                                        <p:strVal val="visible"/>
                                      </p:to>
                                    </p:set>
                                    <p:animEffect transition="in" filter="fade">
                                      <p:cBhvr>
                                        <p:cTn id="30" dur="500"/>
                                        <p:tgtEl>
                                          <p:spTgt spid="2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1" y="0"/>
            <a:ext cx="9146601" cy="566058"/>
          </a:xfrm>
        </p:spPr>
        <p:txBody>
          <a:bodyPr lIns="182880" tIns="0" rIns="0" bIns="0">
            <a:normAutofit/>
          </a:bodyPr>
          <a:lstStyle/>
          <a:p>
            <a:pPr algn="l"/>
            <a:r>
              <a:rPr lang="en-US" sz="3200" b="1" dirty="0">
                <a:solidFill>
                  <a:srgbClr val="FF0000"/>
                </a:solidFill>
                <a:effectLst>
                  <a:outerShdw blurRad="38100" dist="38100" dir="2700000" algn="tl">
                    <a:srgbClr val="000000">
                      <a:alpha val="43137"/>
                    </a:srgbClr>
                  </a:outerShdw>
                </a:effectLst>
              </a:rPr>
              <a:t>What is MEC of Risks? - </a:t>
            </a:r>
            <a:r>
              <a:rPr lang="en-US" sz="3200" b="1" dirty="0" smtClean="0">
                <a:solidFill>
                  <a:srgbClr val="FF0000"/>
                </a:solidFill>
                <a:effectLst>
                  <a:outerShdw blurRad="38100" dist="38100" dir="2700000" algn="tl">
                    <a:srgbClr val="000000">
                      <a:alpha val="43137"/>
                    </a:srgbClr>
                  </a:outerShdw>
                </a:effectLst>
              </a:rPr>
              <a:t>5/5</a:t>
            </a:r>
            <a:endParaRPr lang="en-US" sz="3200" b="1" dirty="0">
              <a:solidFill>
                <a:srgbClr val="FF0000"/>
              </a:solidFill>
              <a:effectLst>
                <a:outerShdw blurRad="38100" dist="38100" dir="2700000" algn="tl">
                  <a:srgbClr val="000000">
                    <a:alpha val="43137"/>
                  </a:srgbClr>
                </a:outerShdw>
              </a:effectLst>
            </a:endParaRPr>
          </a:p>
        </p:txBody>
      </p:sp>
      <p:cxnSp>
        <p:nvCxnSpPr>
          <p:cNvPr id="7" name="Straight Connector 6"/>
          <p:cNvCxnSpPr/>
          <p:nvPr/>
        </p:nvCxnSpPr>
        <p:spPr>
          <a:xfrm>
            <a:off x="-13855" y="609600"/>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6</a:t>
            </a:fld>
            <a:endParaRPr lang="en-US" b="1" dirty="0">
              <a:solidFill>
                <a:prstClr val="black"/>
              </a:solidFill>
            </a:endParaRPr>
          </a:p>
        </p:txBody>
      </p:sp>
      <p:sp>
        <p:nvSpPr>
          <p:cNvPr id="20" name="TextBox 19"/>
          <p:cNvSpPr txBox="1"/>
          <p:nvPr/>
        </p:nvSpPr>
        <p:spPr>
          <a:xfrm>
            <a:off x="0" y="721659"/>
            <a:ext cx="9144000" cy="4616648"/>
          </a:xfrm>
          <a:prstGeom prst="rect">
            <a:avLst/>
          </a:prstGeom>
          <a:noFill/>
        </p:spPr>
        <p:txBody>
          <a:bodyPr wrap="square" rtlCol="0">
            <a:spAutoFit/>
          </a:bodyPr>
          <a:lstStyle/>
          <a:p>
            <a:pPr marL="168275" indent="-168275">
              <a:spcBef>
                <a:spcPts val="600"/>
              </a:spcBef>
              <a:buFont typeface="Arial" panose="020B0604020202020204" pitchFamily="34" charset="0"/>
              <a:buChar char="•"/>
            </a:pPr>
            <a:r>
              <a:rPr lang="en-US" sz="2400" dirty="0" smtClean="0">
                <a:solidFill>
                  <a:prstClr val="black"/>
                </a:solidFill>
              </a:rPr>
              <a:t>Submitting </a:t>
            </a:r>
            <a:r>
              <a:rPr lang="en-US" sz="2400" b="1" i="1" dirty="0" smtClean="0">
                <a:solidFill>
                  <a:prstClr val="black"/>
                </a:solidFill>
              </a:rPr>
              <a:t>Change Requests </a:t>
            </a:r>
            <a:r>
              <a:rPr lang="en-US" sz="2400" dirty="0" smtClean="0">
                <a:solidFill>
                  <a:prstClr val="black"/>
                </a:solidFill>
              </a:rPr>
              <a:t>to </a:t>
            </a:r>
            <a:r>
              <a:rPr lang="en-US" sz="2400" dirty="0">
                <a:solidFill>
                  <a:prstClr val="black"/>
                </a:solidFill>
              </a:rPr>
              <a:t>integrated change control</a:t>
            </a:r>
          </a:p>
          <a:p>
            <a:pPr marL="168275" indent="-168275">
              <a:spcBef>
                <a:spcPts val="600"/>
              </a:spcBef>
              <a:buFont typeface="Arial" panose="020B0604020202020204" pitchFamily="34" charset="0"/>
              <a:buChar char="•"/>
            </a:pPr>
            <a:r>
              <a:rPr lang="en-US" sz="2400" dirty="0">
                <a:solidFill>
                  <a:prstClr val="black"/>
                </a:solidFill>
              </a:rPr>
              <a:t>Closing of Risks that are no longer applicable (to enable the team to concentrate on the risks that are still open)</a:t>
            </a:r>
          </a:p>
          <a:p>
            <a:pPr marL="168275" indent="-168275">
              <a:spcBef>
                <a:spcPts val="600"/>
              </a:spcBef>
              <a:buFont typeface="Arial" panose="020B0604020202020204" pitchFamily="34" charset="0"/>
              <a:buChar char="•"/>
            </a:pPr>
            <a:r>
              <a:rPr lang="en-US" sz="2400" dirty="0" smtClean="0">
                <a:solidFill>
                  <a:prstClr val="black"/>
                </a:solidFill>
              </a:rPr>
              <a:t>Creating </a:t>
            </a:r>
            <a:r>
              <a:rPr lang="en-US" sz="2400" dirty="0">
                <a:solidFill>
                  <a:prstClr val="black"/>
                </a:solidFill>
              </a:rPr>
              <a:t>a </a:t>
            </a:r>
            <a:r>
              <a:rPr lang="en-US" sz="2400" b="1" i="1" dirty="0">
                <a:solidFill>
                  <a:prstClr val="black"/>
                </a:solidFill>
              </a:rPr>
              <a:t>database</a:t>
            </a:r>
            <a:r>
              <a:rPr lang="en-US" sz="2400" dirty="0">
                <a:solidFill>
                  <a:prstClr val="black"/>
                </a:solidFill>
              </a:rPr>
              <a:t> of risk data that may be used throughout the organisation on other </a:t>
            </a:r>
            <a:r>
              <a:rPr lang="en-US" sz="2400" dirty="0" smtClean="0">
                <a:solidFill>
                  <a:prstClr val="black"/>
                </a:solidFill>
              </a:rPr>
              <a:t>projects </a:t>
            </a:r>
            <a:endParaRPr lang="en-US" sz="2400" dirty="0">
              <a:solidFill>
                <a:prstClr val="black"/>
              </a:solidFill>
            </a:endParaRPr>
          </a:p>
          <a:p>
            <a:pPr marL="168275" indent="-168275">
              <a:spcBef>
                <a:spcPts val="600"/>
              </a:spcBef>
              <a:buFont typeface="Arial" panose="020B0604020202020204" pitchFamily="34" charset="0"/>
              <a:buChar char="•"/>
            </a:pPr>
            <a:r>
              <a:rPr lang="en-US" sz="2400" dirty="0" smtClean="0">
                <a:solidFill>
                  <a:prstClr val="black"/>
                </a:solidFill>
              </a:rPr>
              <a:t>Performing </a:t>
            </a:r>
            <a:r>
              <a:rPr lang="en-US" sz="2400" b="1" i="1" dirty="0">
                <a:solidFill>
                  <a:prstClr val="black"/>
                </a:solidFill>
              </a:rPr>
              <a:t>variance</a:t>
            </a:r>
            <a:r>
              <a:rPr lang="en-US" sz="2400" dirty="0">
                <a:solidFill>
                  <a:prstClr val="black"/>
                </a:solidFill>
              </a:rPr>
              <a:t> and </a:t>
            </a:r>
            <a:r>
              <a:rPr lang="en-US" sz="2400" b="1" i="1" dirty="0">
                <a:solidFill>
                  <a:prstClr val="black"/>
                </a:solidFill>
              </a:rPr>
              <a:t>trend</a:t>
            </a:r>
            <a:r>
              <a:rPr lang="en-US" sz="2400" dirty="0">
                <a:solidFill>
                  <a:prstClr val="black"/>
                </a:solidFill>
              </a:rPr>
              <a:t> </a:t>
            </a:r>
            <a:r>
              <a:rPr lang="en-US" sz="2400" b="1" i="1" dirty="0">
                <a:solidFill>
                  <a:prstClr val="black"/>
                </a:solidFill>
              </a:rPr>
              <a:t>analysis</a:t>
            </a:r>
            <a:r>
              <a:rPr lang="en-US" sz="2400" dirty="0">
                <a:solidFill>
                  <a:prstClr val="black"/>
                </a:solidFill>
              </a:rPr>
              <a:t> on project performance data </a:t>
            </a:r>
          </a:p>
          <a:p>
            <a:pPr marL="168275" indent="-168275">
              <a:spcBef>
                <a:spcPts val="600"/>
              </a:spcBef>
              <a:buFont typeface="Arial" panose="020B0604020202020204" pitchFamily="34" charset="0"/>
              <a:buChar char="•"/>
            </a:pPr>
            <a:r>
              <a:rPr lang="en-US" sz="2400" dirty="0"/>
              <a:t>Using </a:t>
            </a:r>
            <a:r>
              <a:rPr lang="en-US" sz="2400" i="1" dirty="0" smtClean="0"/>
              <a:t>CR</a:t>
            </a:r>
            <a:r>
              <a:rPr lang="en-US" sz="2400" dirty="0" smtClean="0"/>
              <a:t> </a:t>
            </a:r>
            <a:r>
              <a:rPr lang="en-US" sz="2400" dirty="0"/>
              <a:t>and adjusting for approved </a:t>
            </a:r>
            <a:r>
              <a:rPr lang="en-US" sz="2400" dirty="0" smtClean="0"/>
              <a:t>changes</a:t>
            </a:r>
            <a:endParaRPr lang="en-US" sz="2400" dirty="0" smtClean="0">
              <a:solidFill>
                <a:prstClr val="black"/>
              </a:solidFill>
            </a:endParaRPr>
          </a:p>
          <a:p>
            <a:pPr marL="168275" indent="-168275">
              <a:spcBef>
                <a:spcPts val="600"/>
              </a:spcBef>
              <a:buFont typeface="Arial" panose="020B0604020202020204" pitchFamily="34" charset="0"/>
              <a:buChar char="•"/>
            </a:pPr>
            <a:r>
              <a:rPr lang="en-US" sz="2400" dirty="0" smtClean="0"/>
              <a:t>Monitoring</a:t>
            </a:r>
            <a:r>
              <a:rPr lang="en-US" sz="2400" dirty="0"/>
              <a:t>, Reviewing &amp; Controlling responsibilities entrusted to the </a:t>
            </a:r>
            <a:r>
              <a:rPr lang="en-US" sz="2400" b="1" i="1" dirty="0"/>
              <a:t>Risk</a:t>
            </a:r>
            <a:r>
              <a:rPr lang="en-US" sz="2400" i="1" dirty="0"/>
              <a:t> </a:t>
            </a:r>
            <a:r>
              <a:rPr lang="en-US" sz="2400" b="1" i="1" dirty="0"/>
              <a:t>Owners</a:t>
            </a:r>
            <a:r>
              <a:rPr lang="en-US" sz="2400" i="1" dirty="0"/>
              <a:t> </a:t>
            </a:r>
            <a:r>
              <a:rPr lang="en-US" sz="2400" dirty="0"/>
              <a:t>(Risk Owners also propose/develop and implement Risk Response plans) </a:t>
            </a:r>
            <a:r>
              <a:rPr lang="en-US" sz="2400" i="1" dirty="0"/>
              <a:t> </a:t>
            </a:r>
            <a:endParaRPr lang="en-US" sz="2400" i="1" dirty="0" smtClean="0"/>
          </a:p>
          <a:p>
            <a:pPr marL="168275" indent="-168275">
              <a:spcBef>
                <a:spcPts val="600"/>
              </a:spcBef>
              <a:buFont typeface="Arial" panose="020B0604020202020204" pitchFamily="34" charset="0"/>
              <a:buChar char="•"/>
            </a:pPr>
            <a:r>
              <a:rPr lang="en-US" sz="2400" i="1" dirty="0" smtClean="0"/>
              <a:t>Updating the </a:t>
            </a:r>
            <a:r>
              <a:rPr lang="en-US" sz="2400" b="1" i="1" dirty="0" smtClean="0"/>
              <a:t>Risk Register</a:t>
            </a:r>
            <a:endParaRPr lang="en-US" sz="2400" b="1" i="1" dirty="0"/>
          </a:p>
        </p:txBody>
      </p:sp>
      <p:sp>
        <p:nvSpPr>
          <p:cNvPr id="6" name="Footer Placeholder 3"/>
          <p:cNvSpPr>
            <a:spLocks noGrp="1"/>
          </p:cNvSpPr>
          <p:nvPr>
            <p:ph type="ftr" sz="quarter" idx="11"/>
          </p:nvPr>
        </p:nvSpPr>
        <p:spPr>
          <a:xfrm rot="16200000">
            <a:off x="8389937" y="5265738"/>
            <a:ext cx="1143000" cy="365125"/>
          </a:xfrm>
        </p:spPr>
        <p:txBody>
          <a:bodyPr/>
          <a:lstStyle/>
          <a:p>
            <a:r>
              <a:rPr lang="en-US" dirty="0" err="1" smtClean="0">
                <a:solidFill>
                  <a:schemeClr val="tx1"/>
                </a:solidFill>
              </a:rPr>
              <a:t>MEhsanSaeed</a:t>
            </a:r>
            <a:endParaRPr lang="en-US" dirty="0">
              <a:solidFill>
                <a:schemeClr val="tx1"/>
              </a:solidFill>
            </a:endParaRPr>
          </a:p>
        </p:txBody>
      </p:sp>
    </p:spTree>
    <p:extLst>
      <p:ext uri="{BB962C8B-B14F-4D97-AF65-F5344CB8AC3E}">
        <p14:creationId xmlns:p14="http://schemas.microsoft.com/office/powerpoint/2010/main" val="6394632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500"/>
                                        <p:tgtEl>
                                          <p:spTgt spid="2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xEl>
                                              <p:pRg st="1" end="1"/>
                                            </p:txEl>
                                          </p:spTgt>
                                        </p:tgtEl>
                                        <p:attrNameLst>
                                          <p:attrName>style.visibility</p:attrName>
                                        </p:attrNameLst>
                                      </p:cBhvr>
                                      <p:to>
                                        <p:strVal val="visible"/>
                                      </p:to>
                                    </p:set>
                                    <p:animEffect transition="in" filter="fade">
                                      <p:cBhvr>
                                        <p:cTn id="12" dur="500"/>
                                        <p:tgtEl>
                                          <p:spTgt spid="2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xEl>
                                              <p:pRg st="2" end="2"/>
                                            </p:txEl>
                                          </p:spTgt>
                                        </p:tgtEl>
                                        <p:attrNameLst>
                                          <p:attrName>style.visibility</p:attrName>
                                        </p:attrNameLst>
                                      </p:cBhvr>
                                      <p:to>
                                        <p:strVal val="visible"/>
                                      </p:to>
                                    </p:set>
                                    <p:animEffect transition="in" filter="fade">
                                      <p:cBhvr>
                                        <p:cTn id="17" dur="500"/>
                                        <p:tgtEl>
                                          <p:spTgt spid="2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xEl>
                                              <p:pRg st="3" end="3"/>
                                            </p:txEl>
                                          </p:spTgt>
                                        </p:tgtEl>
                                        <p:attrNameLst>
                                          <p:attrName>style.visibility</p:attrName>
                                        </p:attrNameLst>
                                      </p:cBhvr>
                                      <p:to>
                                        <p:strVal val="visible"/>
                                      </p:to>
                                    </p:set>
                                    <p:animEffect transition="in" filter="fade">
                                      <p:cBhvr>
                                        <p:cTn id="22" dur="500"/>
                                        <p:tgtEl>
                                          <p:spTgt spid="2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xEl>
                                              <p:pRg st="4" end="4"/>
                                            </p:txEl>
                                          </p:spTgt>
                                        </p:tgtEl>
                                        <p:attrNameLst>
                                          <p:attrName>style.visibility</p:attrName>
                                        </p:attrNameLst>
                                      </p:cBhvr>
                                      <p:to>
                                        <p:strVal val="visible"/>
                                      </p:to>
                                    </p:set>
                                    <p:animEffect transition="in" filter="fade">
                                      <p:cBhvr>
                                        <p:cTn id="27" dur="500"/>
                                        <p:tgtEl>
                                          <p:spTgt spid="2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
                                            <p:txEl>
                                              <p:pRg st="5" end="5"/>
                                            </p:txEl>
                                          </p:spTgt>
                                        </p:tgtEl>
                                        <p:attrNameLst>
                                          <p:attrName>style.visibility</p:attrName>
                                        </p:attrNameLst>
                                      </p:cBhvr>
                                      <p:to>
                                        <p:strVal val="visible"/>
                                      </p:to>
                                    </p:set>
                                    <p:animEffect transition="in" filter="fade">
                                      <p:cBhvr>
                                        <p:cTn id="32" dur="500"/>
                                        <p:tgtEl>
                                          <p:spTgt spid="2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xEl>
                                              <p:pRg st="6" end="6"/>
                                            </p:txEl>
                                          </p:spTgt>
                                        </p:tgtEl>
                                        <p:attrNameLst>
                                          <p:attrName>style.visibility</p:attrName>
                                        </p:attrNameLst>
                                      </p:cBhvr>
                                      <p:to>
                                        <p:strVal val="visible"/>
                                      </p:to>
                                    </p:set>
                                    <p:animEffect transition="in" filter="fade">
                                      <p:cBhvr>
                                        <p:cTn id="37" dur="500"/>
                                        <p:tgtEl>
                                          <p:spTgt spid="2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 y="0"/>
            <a:ext cx="9144000" cy="548640"/>
          </a:xfrm>
        </p:spPr>
        <p:txBody>
          <a:bodyPr>
            <a:normAutofit fontScale="90000"/>
          </a:bodyPr>
          <a:lstStyle/>
          <a:p>
            <a:pPr algn="l"/>
            <a:r>
              <a:rPr lang="en-US" sz="3200" b="1" dirty="0" smtClean="0">
                <a:solidFill>
                  <a:srgbClr val="FF0000"/>
                </a:solidFill>
                <a:effectLst>
                  <a:outerShdw blurRad="38100" dist="38100" dir="2700000" algn="tl">
                    <a:srgbClr val="000000">
                      <a:alpha val="43137"/>
                    </a:srgbClr>
                  </a:outerShdw>
                </a:effectLst>
              </a:rPr>
              <a:t>Processes in the Risk Knowledge Area</a:t>
            </a:r>
            <a:endParaRPr lang="en-US" sz="28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7</a:t>
            </a:fld>
            <a:endParaRPr lang="en-US" b="1" dirty="0">
              <a:solidFill>
                <a:prstClr val="black"/>
              </a:solidFill>
            </a:endParaRPr>
          </a:p>
        </p:txBody>
      </p:sp>
      <p:cxnSp>
        <p:nvCxnSpPr>
          <p:cNvPr id="19" name="Straight Connector 18"/>
          <p:cNvCxnSpPr/>
          <p:nvPr/>
        </p:nvCxnSpPr>
        <p:spPr>
          <a:xfrm>
            <a:off x="-13855" y="587189"/>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a:xfrm flipH="1">
            <a:off x="0" y="6569075"/>
            <a:ext cx="1066800" cy="365125"/>
          </a:xfrm>
        </p:spPr>
        <p:txBody>
          <a:bodyPr/>
          <a:lstStyle/>
          <a:p>
            <a:r>
              <a:rPr lang="en-US" dirty="0" err="1" smtClean="0">
                <a:solidFill>
                  <a:prstClr val="black"/>
                </a:solidFill>
              </a:rPr>
              <a:t>MEhsanSaeed</a:t>
            </a:r>
            <a:endParaRPr lang="en-US" dirty="0">
              <a:solidFill>
                <a:prstClr val="black"/>
              </a:solidFill>
            </a:endParaRPr>
          </a:p>
        </p:txBody>
      </p:sp>
      <p:graphicFrame>
        <p:nvGraphicFramePr>
          <p:cNvPr id="7" name="Diagram 6"/>
          <p:cNvGraphicFramePr/>
          <p:nvPr>
            <p:extLst>
              <p:ext uri="{D42A27DB-BD31-4B8C-83A1-F6EECF244321}">
                <p14:modId xmlns:p14="http://schemas.microsoft.com/office/powerpoint/2010/main" val="3355739688"/>
              </p:ext>
            </p:extLst>
          </p:nvPr>
        </p:nvGraphicFramePr>
        <p:xfrm>
          <a:off x="182880" y="1158240"/>
          <a:ext cx="8654142" cy="822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1" name="Diagram 30"/>
          <p:cNvGraphicFramePr/>
          <p:nvPr>
            <p:extLst>
              <p:ext uri="{D42A27DB-BD31-4B8C-83A1-F6EECF244321}">
                <p14:modId xmlns:p14="http://schemas.microsoft.com/office/powerpoint/2010/main" val="1955353592"/>
              </p:ext>
            </p:extLst>
          </p:nvPr>
        </p:nvGraphicFramePr>
        <p:xfrm>
          <a:off x="182880" y="1981200"/>
          <a:ext cx="8654142" cy="82296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7"/>
          <p:cNvSpPr txBox="1"/>
          <p:nvPr/>
        </p:nvSpPr>
        <p:spPr>
          <a:xfrm>
            <a:off x="609600" y="790688"/>
            <a:ext cx="989438" cy="400110"/>
          </a:xfrm>
          <a:prstGeom prst="rect">
            <a:avLst/>
          </a:prstGeom>
          <a:noFill/>
        </p:spPr>
        <p:txBody>
          <a:bodyPr wrap="none" rtlCol="0">
            <a:spAutoFit/>
          </a:bodyPr>
          <a:lstStyle/>
          <a:p>
            <a:r>
              <a:rPr lang="en-US" sz="2000" b="1" dirty="0" smtClean="0">
                <a:solidFill>
                  <a:prstClr val="black"/>
                </a:solidFill>
              </a:rPr>
              <a:t>Process</a:t>
            </a:r>
            <a:endParaRPr lang="en-US" sz="2000" b="1" dirty="0">
              <a:solidFill>
                <a:prstClr val="black"/>
              </a:solidFill>
            </a:endParaRPr>
          </a:p>
        </p:txBody>
      </p:sp>
      <p:sp>
        <p:nvSpPr>
          <p:cNvPr id="33" name="TextBox 32"/>
          <p:cNvSpPr txBox="1"/>
          <p:nvPr/>
        </p:nvSpPr>
        <p:spPr>
          <a:xfrm>
            <a:off x="4743943" y="805648"/>
            <a:ext cx="3252574" cy="400110"/>
          </a:xfrm>
          <a:prstGeom prst="rect">
            <a:avLst/>
          </a:prstGeom>
          <a:noFill/>
        </p:spPr>
        <p:txBody>
          <a:bodyPr wrap="square" rtlCol="0">
            <a:spAutoFit/>
          </a:bodyPr>
          <a:lstStyle/>
          <a:p>
            <a:pPr algn="ctr"/>
            <a:r>
              <a:rPr lang="en-US" sz="2000" b="1" dirty="0" smtClean="0">
                <a:solidFill>
                  <a:prstClr val="black"/>
                </a:solidFill>
              </a:rPr>
              <a:t>Key Outputs</a:t>
            </a:r>
            <a:endParaRPr lang="en-US" sz="2000" b="1" dirty="0">
              <a:solidFill>
                <a:prstClr val="black"/>
              </a:solidFill>
            </a:endParaRPr>
          </a:p>
        </p:txBody>
      </p:sp>
      <p:graphicFrame>
        <p:nvGraphicFramePr>
          <p:cNvPr id="34" name="Diagram 33"/>
          <p:cNvGraphicFramePr/>
          <p:nvPr>
            <p:extLst>
              <p:ext uri="{D42A27DB-BD31-4B8C-83A1-F6EECF244321}">
                <p14:modId xmlns:p14="http://schemas.microsoft.com/office/powerpoint/2010/main" val="900201837"/>
              </p:ext>
            </p:extLst>
          </p:nvPr>
        </p:nvGraphicFramePr>
        <p:xfrm>
          <a:off x="182880" y="2804160"/>
          <a:ext cx="8654142" cy="82296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35" name="Diagram 34"/>
          <p:cNvGraphicFramePr/>
          <p:nvPr>
            <p:extLst>
              <p:ext uri="{D42A27DB-BD31-4B8C-83A1-F6EECF244321}">
                <p14:modId xmlns:p14="http://schemas.microsoft.com/office/powerpoint/2010/main" val="454771830"/>
              </p:ext>
            </p:extLst>
          </p:nvPr>
        </p:nvGraphicFramePr>
        <p:xfrm>
          <a:off x="182880" y="3627120"/>
          <a:ext cx="8654142" cy="82296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36" name="Diagram 35"/>
          <p:cNvGraphicFramePr/>
          <p:nvPr>
            <p:extLst>
              <p:ext uri="{D42A27DB-BD31-4B8C-83A1-F6EECF244321}">
                <p14:modId xmlns:p14="http://schemas.microsoft.com/office/powerpoint/2010/main" val="3742839491"/>
              </p:ext>
            </p:extLst>
          </p:nvPr>
        </p:nvGraphicFramePr>
        <p:xfrm>
          <a:off x="182880" y="4450080"/>
          <a:ext cx="8654142" cy="82296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44" name="Diagram 43"/>
          <p:cNvGraphicFramePr/>
          <p:nvPr>
            <p:extLst>
              <p:ext uri="{D42A27DB-BD31-4B8C-83A1-F6EECF244321}">
                <p14:modId xmlns:p14="http://schemas.microsoft.com/office/powerpoint/2010/main" val="261964972"/>
              </p:ext>
            </p:extLst>
          </p:nvPr>
        </p:nvGraphicFramePr>
        <p:xfrm>
          <a:off x="182880" y="5273040"/>
          <a:ext cx="8654142" cy="822960"/>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spTree>
    <p:extLst>
      <p:ext uri="{BB962C8B-B14F-4D97-AF65-F5344CB8AC3E}">
        <p14:creationId xmlns:p14="http://schemas.microsoft.com/office/powerpoint/2010/main" val="33226773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graphicEl>
                                              <a:dgm id="{FE898AEB-D0CF-4F9F-AE69-D7C6D01BE8E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286F30A0-5D74-41AA-A502-014106C0E1D1}"/>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A18CB558-A546-4D96-A142-FFD541E4769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graphicEl>
                                              <a:dgm id="{FE898AEB-D0CF-4F9F-AE69-D7C6D01BE8E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graphicEl>
                                              <a:dgm id="{286F30A0-5D74-41AA-A502-014106C0E1D1}"/>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graphicEl>
                                              <a:dgm id="{A18CB558-A546-4D96-A142-FFD541E4769C}"/>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4">
                                            <p:graphicEl>
                                              <a:dgm id="{FE898AEB-D0CF-4F9F-AE69-D7C6D01BE8E9}"/>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
                                            <p:graphicEl>
                                              <a:dgm id="{286F30A0-5D74-41AA-A502-014106C0E1D1}"/>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
                                            <p:graphicEl>
                                              <a:dgm id="{A18CB558-A546-4D96-A142-FFD541E4769C}"/>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5">
                                            <p:graphicEl>
                                              <a:dgm id="{FE898AEB-D0CF-4F9F-AE69-D7C6D01BE8E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5">
                                            <p:graphicEl>
                                              <a:dgm id="{286F30A0-5D74-41AA-A502-014106C0E1D1}"/>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5">
                                            <p:graphicEl>
                                              <a:dgm id="{A18CB558-A546-4D96-A142-FFD541E4769C}"/>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graphicEl>
                                              <a:dgm id="{FE898AEB-D0CF-4F9F-AE69-D7C6D01BE8E9}"/>
                                            </p:graphic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6">
                                            <p:graphicEl>
                                              <a:dgm id="{286F30A0-5D74-41AA-A502-014106C0E1D1}"/>
                                            </p:graphic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6">
                                            <p:graphicEl>
                                              <a:dgm id="{A18CB558-A546-4D96-A142-FFD541E4769C}"/>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4">
                                            <p:graphicEl>
                                              <a:dgm id="{FE898AEB-D0CF-4F9F-AE69-D7C6D01BE8E9}"/>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4">
                                            <p:graphicEl>
                                              <a:dgm id="{286F30A0-5D74-41AA-A502-014106C0E1D1}"/>
                                            </p:graphicEl>
                                          </p:spTgt>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4">
                                            <p:graphicEl>
                                              <a:dgm id="{A18CB558-A546-4D96-A142-FFD541E4769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31" grpId="0">
        <p:bldSub>
          <a:bldDgm bld="one"/>
        </p:bldSub>
      </p:bldGraphic>
      <p:bldP spid="8" grpId="0"/>
      <p:bldP spid="33" grpId="0"/>
      <p:bldGraphic spid="34" grpId="0">
        <p:bldSub>
          <a:bldDgm bld="one"/>
        </p:bldSub>
      </p:bldGraphic>
      <p:bldGraphic spid="35" grpId="0">
        <p:bldSub>
          <a:bldDgm bld="one"/>
        </p:bldSub>
      </p:bldGraphic>
      <p:bldGraphic spid="36" grpId="0">
        <p:bldSub>
          <a:bldDgm bld="one"/>
        </p:bldSub>
      </p:bldGraphic>
      <p:bldGraphic spid="4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 y="0"/>
            <a:ext cx="9089201" cy="600635"/>
          </a:xfrm>
        </p:spPr>
        <p:txBody>
          <a:bodyPr>
            <a:normAutofit/>
          </a:bodyPr>
          <a:lstStyle/>
          <a:p>
            <a:pPr algn="l"/>
            <a:r>
              <a:rPr lang="en-US" sz="3200" b="1" i="1" dirty="0" smtClean="0">
                <a:solidFill>
                  <a:srgbClr val="FF0000"/>
                </a:solidFill>
                <a:effectLst>
                  <a:outerShdw blurRad="38100" dist="38100" dir="2700000" algn="tl">
                    <a:srgbClr val="000000">
                      <a:alpha val="43137"/>
                    </a:srgbClr>
                  </a:outerShdw>
                </a:effectLst>
              </a:rPr>
              <a:t>Control Risks</a:t>
            </a:r>
            <a:r>
              <a:rPr lang="en-US" sz="2800" b="1" dirty="0" smtClean="0">
                <a:solidFill>
                  <a:srgbClr val="FF0000"/>
                </a:solidFill>
                <a:effectLst>
                  <a:outerShdw blurRad="38100" dist="38100" dir="2700000" algn="tl">
                    <a:srgbClr val="000000">
                      <a:alpha val="43137"/>
                    </a:srgbClr>
                  </a:outerShdw>
                </a:effectLst>
              </a:rPr>
              <a:t> Inputs &amp; Outputs</a:t>
            </a:r>
            <a:endParaRPr lang="en-US" sz="28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8</a:t>
            </a:fld>
            <a:endParaRPr lang="en-US" b="1" dirty="0">
              <a:solidFill>
                <a:prstClr val="black"/>
              </a:solidFill>
            </a:endParaRPr>
          </a:p>
        </p:txBody>
      </p:sp>
      <p:sp>
        <p:nvSpPr>
          <p:cNvPr id="6" name="Flowchart: Predefined Process 5"/>
          <p:cNvSpPr>
            <a:spLocks noChangeAspect="1"/>
          </p:cNvSpPr>
          <p:nvPr/>
        </p:nvSpPr>
        <p:spPr>
          <a:xfrm>
            <a:off x="3276600" y="3035619"/>
            <a:ext cx="2010075" cy="1346751"/>
          </a:xfrm>
          <a:prstGeom prst="flowChartPredefinedProcess">
            <a:avLst/>
          </a:prstGeom>
          <a:solidFill>
            <a:schemeClr val="accent3">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prstClr val="black"/>
                </a:solidFill>
              </a:rPr>
              <a:t>Control Risks</a:t>
            </a:r>
            <a:endParaRPr lang="en-US" sz="2400" b="1" dirty="0">
              <a:solidFill>
                <a:prstClr val="black"/>
              </a:solidFill>
            </a:endParaRPr>
          </a:p>
        </p:txBody>
      </p:sp>
      <p:sp>
        <p:nvSpPr>
          <p:cNvPr id="14" name="TextBox 13"/>
          <p:cNvSpPr txBox="1"/>
          <p:nvPr/>
        </p:nvSpPr>
        <p:spPr>
          <a:xfrm>
            <a:off x="85289" y="2708026"/>
            <a:ext cx="2702338" cy="2308324"/>
          </a:xfrm>
          <a:prstGeom prst="rect">
            <a:avLst/>
          </a:prstGeom>
          <a:noFill/>
        </p:spPr>
        <p:txBody>
          <a:bodyPr wrap="square" rtlCol="0">
            <a:spAutoFit/>
          </a:bodyPr>
          <a:lstStyle/>
          <a:p>
            <a:pPr marL="339725" indent="-339725">
              <a:buSzPct val="90000"/>
              <a:buFont typeface="+mj-lt"/>
              <a:buAutoNum type="arabicPeriod"/>
            </a:pPr>
            <a:r>
              <a:rPr lang="en-US" sz="2400" b="1" dirty="0" smtClean="0">
                <a:solidFill>
                  <a:prstClr val="black"/>
                </a:solidFill>
              </a:rPr>
              <a:t>PMP</a:t>
            </a:r>
          </a:p>
          <a:p>
            <a:pPr marL="339725" indent="-339725">
              <a:buSzPct val="90000"/>
              <a:buFont typeface="+mj-lt"/>
              <a:buAutoNum type="arabicPeriod"/>
            </a:pPr>
            <a:r>
              <a:rPr lang="en-US" sz="2400" b="1" dirty="0" smtClean="0">
                <a:solidFill>
                  <a:prstClr val="black"/>
                </a:solidFill>
              </a:rPr>
              <a:t>PDs (w/a)</a:t>
            </a:r>
          </a:p>
          <a:p>
            <a:pPr marL="339725" indent="-339725">
              <a:buSzPct val="90000"/>
              <a:buFont typeface="+mj-lt"/>
              <a:buAutoNum type="arabicPeriod"/>
            </a:pPr>
            <a:r>
              <a:rPr lang="en-US" sz="2400" b="1" dirty="0" smtClean="0">
                <a:solidFill>
                  <a:srgbClr val="0000CC"/>
                </a:solidFill>
              </a:rPr>
              <a:t>WPD</a:t>
            </a:r>
            <a:r>
              <a:rPr lang="en-US" sz="2400" dirty="0" smtClean="0">
                <a:solidFill>
                  <a:prstClr val="black"/>
                </a:solidFill>
              </a:rPr>
              <a:t>*</a:t>
            </a:r>
          </a:p>
          <a:p>
            <a:pPr marL="339725" indent="-339725">
              <a:buSzPct val="90000"/>
              <a:buFont typeface="+mj-lt"/>
              <a:buAutoNum type="arabicPeriod"/>
            </a:pPr>
            <a:r>
              <a:rPr lang="en-US" sz="2400" b="1" dirty="0" smtClean="0">
                <a:solidFill>
                  <a:prstClr val="black"/>
                </a:solidFill>
              </a:rPr>
              <a:t>OPA</a:t>
            </a:r>
          </a:p>
          <a:p>
            <a:pPr marL="339725" indent="-339725">
              <a:buSzPct val="90000"/>
              <a:buFont typeface="+mj-lt"/>
              <a:buAutoNum type="arabicPeriod"/>
            </a:pPr>
            <a:r>
              <a:rPr lang="en-US" sz="2400" b="1" dirty="0" smtClean="0">
                <a:solidFill>
                  <a:prstClr val="black"/>
                </a:solidFill>
              </a:rPr>
              <a:t>Any Specific Input</a:t>
            </a:r>
            <a:endParaRPr lang="en-US" sz="2400" b="1" dirty="0">
              <a:solidFill>
                <a:prstClr val="black"/>
              </a:solidFill>
            </a:endParaRPr>
          </a:p>
        </p:txBody>
      </p:sp>
      <p:sp>
        <p:nvSpPr>
          <p:cNvPr id="10" name="Right Arrow 9"/>
          <p:cNvSpPr/>
          <p:nvPr/>
        </p:nvSpPr>
        <p:spPr>
          <a:xfrm>
            <a:off x="5545015" y="3428998"/>
            <a:ext cx="320352" cy="320352"/>
          </a:xfrm>
          <a:prstGeom prst="rightArrow">
            <a:avLst>
              <a:gd name="adj1" fmla="val 60000"/>
              <a:gd name="adj2" fmla="val 50000"/>
            </a:avLst>
          </a:prstGeom>
          <a:solidFill>
            <a:schemeClr val="tx1"/>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15" name="TextBox 14"/>
          <p:cNvSpPr txBox="1"/>
          <p:nvPr/>
        </p:nvSpPr>
        <p:spPr>
          <a:xfrm>
            <a:off x="6061075" y="2685851"/>
            <a:ext cx="3115789" cy="2677656"/>
          </a:xfrm>
          <a:prstGeom prst="rect">
            <a:avLst/>
          </a:prstGeom>
          <a:noFill/>
        </p:spPr>
        <p:txBody>
          <a:bodyPr wrap="none" rtlCol="0">
            <a:spAutoFit/>
          </a:bodyPr>
          <a:lstStyle/>
          <a:p>
            <a:pPr marL="339725" indent="-339725">
              <a:buSzPct val="90000"/>
              <a:buFont typeface="+mj-lt"/>
              <a:buAutoNum type="arabicPeriod"/>
            </a:pPr>
            <a:r>
              <a:rPr lang="en-US" sz="2400" b="1" dirty="0" smtClean="0">
                <a:solidFill>
                  <a:prstClr val="black"/>
                </a:solidFill>
              </a:rPr>
              <a:t>PMP Updates</a:t>
            </a:r>
          </a:p>
          <a:p>
            <a:pPr marL="339725" indent="-339725">
              <a:buSzPct val="90000"/>
              <a:buFont typeface="+mj-lt"/>
              <a:buAutoNum type="arabicPeriod"/>
            </a:pPr>
            <a:r>
              <a:rPr lang="en-US" sz="2400" b="1" dirty="0" smtClean="0">
                <a:solidFill>
                  <a:prstClr val="black"/>
                </a:solidFill>
              </a:rPr>
              <a:t>PD Updates</a:t>
            </a:r>
          </a:p>
          <a:p>
            <a:pPr marL="339725" indent="-339725">
              <a:buSzPct val="90000"/>
              <a:buFont typeface="+mj-lt"/>
              <a:buAutoNum type="arabicPeriod"/>
            </a:pPr>
            <a:r>
              <a:rPr lang="en-US" sz="2400" b="1" dirty="0" smtClean="0">
                <a:solidFill>
                  <a:srgbClr val="0000CC"/>
                </a:solidFill>
              </a:rPr>
              <a:t>WPI</a:t>
            </a:r>
            <a:r>
              <a:rPr lang="en-US" sz="2400" dirty="0" smtClean="0">
                <a:solidFill>
                  <a:prstClr val="black"/>
                </a:solidFill>
              </a:rPr>
              <a:t>**</a:t>
            </a:r>
            <a:endParaRPr lang="en-US" sz="2400" dirty="0">
              <a:solidFill>
                <a:prstClr val="black"/>
              </a:solidFill>
            </a:endParaRPr>
          </a:p>
          <a:p>
            <a:pPr marL="339725" indent="-339725">
              <a:buSzPct val="90000"/>
              <a:buFont typeface="+mj-lt"/>
              <a:buAutoNum type="arabicPeriod"/>
            </a:pPr>
            <a:r>
              <a:rPr lang="en-US" sz="2400" b="1" dirty="0" smtClean="0">
                <a:solidFill>
                  <a:prstClr val="black"/>
                </a:solidFill>
              </a:rPr>
              <a:t>OPA Updates</a:t>
            </a:r>
          </a:p>
          <a:p>
            <a:pPr marL="339725" indent="-339725">
              <a:buSzPct val="90000"/>
              <a:buFont typeface="+mj-lt"/>
              <a:buAutoNum type="arabicPeriod"/>
            </a:pPr>
            <a:r>
              <a:rPr lang="en-US" sz="2400" b="1" dirty="0" smtClean="0">
                <a:solidFill>
                  <a:prstClr val="black"/>
                </a:solidFill>
              </a:rPr>
              <a:t>Any Specific  </a:t>
            </a:r>
            <a:r>
              <a:rPr lang="en-US" sz="2400" b="1" dirty="0">
                <a:solidFill>
                  <a:prstClr val="black"/>
                </a:solidFill>
              </a:rPr>
              <a:t>Output</a:t>
            </a:r>
          </a:p>
          <a:p>
            <a:pPr algn="ctr">
              <a:buSzPct val="90000"/>
            </a:pPr>
            <a:r>
              <a:rPr lang="en-US" sz="2400" b="1" dirty="0" smtClean="0">
                <a:solidFill>
                  <a:prstClr val="black"/>
                </a:solidFill>
              </a:rPr>
              <a:t>+</a:t>
            </a:r>
          </a:p>
          <a:p>
            <a:pPr marL="339725" indent="-339725">
              <a:buSzPct val="90000"/>
              <a:buFont typeface="+mj-lt"/>
              <a:buAutoNum type="arabicPeriod" startAt="6"/>
            </a:pPr>
            <a:r>
              <a:rPr lang="en-US" sz="2400" b="1" dirty="0" smtClean="0">
                <a:solidFill>
                  <a:srgbClr val="0000CC"/>
                </a:solidFill>
              </a:rPr>
              <a:t>Change Request</a:t>
            </a:r>
          </a:p>
        </p:txBody>
      </p:sp>
      <p:cxnSp>
        <p:nvCxnSpPr>
          <p:cNvPr id="19" name="Straight Connector 18"/>
          <p:cNvCxnSpPr/>
          <p:nvPr/>
        </p:nvCxnSpPr>
        <p:spPr>
          <a:xfrm>
            <a:off x="-13855" y="609600"/>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a:off x="2690269" y="3446569"/>
            <a:ext cx="357731" cy="320352"/>
          </a:xfrm>
          <a:prstGeom prst="rightArrow">
            <a:avLst>
              <a:gd name="adj1" fmla="val 60000"/>
              <a:gd name="adj2" fmla="val 50000"/>
            </a:avLst>
          </a:prstGeom>
          <a:solidFill>
            <a:schemeClr val="tx1"/>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6" name="TextBox 25"/>
          <p:cNvSpPr txBox="1"/>
          <p:nvPr/>
        </p:nvSpPr>
        <p:spPr>
          <a:xfrm>
            <a:off x="1708639" y="1688612"/>
            <a:ext cx="3461238" cy="400110"/>
          </a:xfrm>
          <a:prstGeom prst="rect">
            <a:avLst/>
          </a:prstGeom>
          <a:noFill/>
        </p:spPr>
        <p:txBody>
          <a:bodyPr wrap="square" rtlCol="0">
            <a:spAutoFit/>
          </a:bodyPr>
          <a:lstStyle/>
          <a:p>
            <a:pPr marL="176213" indent="-176213">
              <a:buSzPct val="100000"/>
              <a:buFont typeface="Arial" panose="020B0604020202020204" pitchFamily="34" charset="0"/>
              <a:buChar char="•"/>
            </a:pPr>
            <a:r>
              <a:rPr lang="en-US" sz="2000" b="1" dirty="0" smtClean="0">
                <a:solidFill>
                  <a:srgbClr val="0000CC"/>
                </a:solidFill>
              </a:rPr>
              <a:t>Risk Mgt Plan</a:t>
            </a:r>
            <a:endParaRPr lang="en-US" sz="2000" b="1" dirty="0">
              <a:solidFill>
                <a:srgbClr val="0000CC"/>
              </a:solidFill>
            </a:endParaRPr>
          </a:p>
        </p:txBody>
      </p:sp>
      <p:sp>
        <p:nvSpPr>
          <p:cNvPr id="32" name="Freeform 31"/>
          <p:cNvSpPr>
            <a:spLocks noChangeAspect="1"/>
          </p:cNvSpPr>
          <p:nvPr/>
        </p:nvSpPr>
        <p:spPr>
          <a:xfrm>
            <a:off x="890954" y="1529861"/>
            <a:ext cx="836307" cy="1260231"/>
          </a:xfrm>
          <a:custGeom>
            <a:avLst/>
            <a:gdLst>
              <a:gd name="connsiteX0" fmla="*/ 0 w 6729046"/>
              <a:gd name="connsiteY0" fmla="*/ 4032739 h 4337539"/>
              <a:gd name="connsiteX1" fmla="*/ 0 w 6729046"/>
              <a:gd name="connsiteY1" fmla="*/ 4337539 h 4337539"/>
              <a:gd name="connsiteX2" fmla="*/ 5791200 w 6729046"/>
              <a:gd name="connsiteY2" fmla="*/ 1547446 h 4337539"/>
              <a:gd name="connsiteX3" fmla="*/ 5873262 w 6729046"/>
              <a:gd name="connsiteY3" fmla="*/ 2004646 h 4337539"/>
              <a:gd name="connsiteX4" fmla="*/ 6729046 w 6729046"/>
              <a:gd name="connsiteY4" fmla="*/ 832339 h 4337539"/>
              <a:gd name="connsiteX5" fmla="*/ 5627077 w 6729046"/>
              <a:gd name="connsiteY5" fmla="*/ 0 h 4337539"/>
              <a:gd name="connsiteX6" fmla="*/ 5673969 w 6729046"/>
              <a:gd name="connsiteY6" fmla="*/ 480646 h 4337539"/>
              <a:gd name="connsiteX7" fmla="*/ 0 w 6729046"/>
              <a:gd name="connsiteY7" fmla="*/ 4032739 h 4337539"/>
              <a:gd name="connsiteX0" fmla="*/ 0 w 6729046"/>
              <a:gd name="connsiteY0" fmla="*/ 4032739 h 4032739"/>
              <a:gd name="connsiteX1" fmla="*/ 5791200 w 6729046"/>
              <a:gd name="connsiteY1" fmla="*/ 1547446 h 4032739"/>
              <a:gd name="connsiteX2" fmla="*/ 5873262 w 6729046"/>
              <a:gd name="connsiteY2" fmla="*/ 2004646 h 4032739"/>
              <a:gd name="connsiteX3" fmla="*/ 6729046 w 6729046"/>
              <a:gd name="connsiteY3" fmla="*/ 832339 h 4032739"/>
              <a:gd name="connsiteX4" fmla="*/ 5627077 w 6729046"/>
              <a:gd name="connsiteY4" fmla="*/ 0 h 4032739"/>
              <a:gd name="connsiteX5" fmla="*/ 5673969 w 6729046"/>
              <a:gd name="connsiteY5" fmla="*/ 480646 h 4032739"/>
              <a:gd name="connsiteX6" fmla="*/ 0 w 6729046"/>
              <a:gd name="connsiteY6" fmla="*/ 4032739 h 4032739"/>
              <a:gd name="connsiteX0" fmla="*/ 60 w 6729106"/>
              <a:gd name="connsiteY0" fmla="*/ 4032739 h 4032739"/>
              <a:gd name="connsiteX1" fmla="*/ 5791260 w 6729106"/>
              <a:gd name="connsiteY1" fmla="*/ 1547446 h 4032739"/>
              <a:gd name="connsiteX2" fmla="*/ 5873322 w 6729106"/>
              <a:gd name="connsiteY2" fmla="*/ 2004646 h 4032739"/>
              <a:gd name="connsiteX3" fmla="*/ 6729106 w 6729106"/>
              <a:gd name="connsiteY3" fmla="*/ 832339 h 4032739"/>
              <a:gd name="connsiteX4" fmla="*/ 5627137 w 6729106"/>
              <a:gd name="connsiteY4" fmla="*/ 0 h 4032739"/>
              <a:gd name="connsiteX5" fmla="*/ 5674029 w 6729106"/>
              <a:gd name="connsiteY5" fmla="*/ 480646 h 4032739"/>
              <a:gd name="connsiteX6" fmla="*/ 60 w 6729106"/>
              <a:gd name="connsiteY6" fmla="*/ 4032739 h 4032739"/>
              <a:gd name="connsiteX0" fmla="*/ 60 w 6729106"/>
              <a:gd name="connsiteY0" fmla="*/ 4032739 h 4042423"/>
              <a:gd name="connsiteX1" fmla="*/ 5791260 w 6729106"/>
              <a:gd name="connsiteY1" fmla="*/ 1547446 h 4042423"/>
              <a:gd name="connsiteX2" fmla="*/ 5873322 w 6729106"/>
              <a:gd name="connsiteY2" fmla="*/ 2004646 h 4042423"/>
              <a:gd name="connsiteX3" fmla="*/ 6729106 w 6729106"/>
              <a:gd name="connsiteY3" fmla="*/ 832339 h 4042423"/>
              <a:gd name="connsiteX4" fmla="*/ 5627137 w 6729106"/>
              <a:gd name="connsiteY4" fmla="*/ 0 h 4042423"/>
              <a:gd name="connsiteX5" fmla="*/ 5674029 w 6729106"/>
              <a:gd name="connsiteY5" fmla="*/ 480646 h 4042423"/>
              <a:gd name="connsiteX6" fmla="*/ 60 w 6729106"/>
              <a:gd name="connsiteY6" fmla="*/ 4032739 h 4042423"/>
              <a:gd name="connsiteX0" fmla="*/ 89709 w 6818755"/>
              <a:gd name="connsiteY0" fmla="*/ 4032739 h 4042423"/>
              <a:gd name="connsiteX1" fmla="*/ 5880909 w 6818755"/>
              <a:gd name="connsiteY1" fmla="*/ 1547446 h 4042423"/>
              <a:gd name="connsiteX2" fmla="*/ 5962971 w 6818755"/>
              <a:gd name="connsiteY2" fmla="*/ 2004646 h 4042423"/>
              <a:gd name="connsiteX3" fmla="*/ 6818755 w 6818755"/>
              <a:gd name="connsiteY3" fmla="*/ 832339 h 4042423"/>
              <a:gd name="connsiteX4" fmla="*/ 5716786 w 6818755"/>
              <a:gd name="connsiteY4" fmla="*/ 0 h 4042423"/>
              <a:gd name="connsiteX5" fmla="*/ 5763678 w 6818755"/>
              <a:gd name="connsiteY5" fmla="*/ 480646 h 4042423"/>
              <a:gd name="connsiteX6" fmla="*/ 2410878 w 6818755"/>
              <a:gd name="connsiteY6" fmla="*/ 1617785 h 4042423"/>
              <a:gd name="connsiteX7" fmla="*/ 89709 w 6818755"/>
              <a:gd name="connsiteY7" fmla="*/ 4032739 h 4042423"/>
              <a:gd name="connsiteX0" fmla="*/ 89709 w 6818755"/>
              <a:gd name="connsiteY0" fmla="*/ 4032739 h 4047447"/>
              <a:gd name="connsiteX1" fmla="*/ 2844633 w 6818755"/>
              <a:gd name="connsiteY1" fmla="*/ 2145323 h 4047447"/>
              <a:gd name="connsiteX2" fmla="*/ 5880909 w 6818755"/>
              <a:gd name="connsiteY2" fmla="*/ 1547446 h 4047447"/>
              <a:gd name="connsiteX3" fmla="*/ 5962971 w 6818755"/>
              <a:gd name="connsiteY3" fmla="*/ 2004646 h 4047447"/>
              <a:gd name="connsiteX4" fmla="*/ 6818755 w 6818755"/>
              <a:gd name="connsiteY4" fmla="*/ 832339 h 4047447"/>
              <a:gd name="connsiteX5" fmla="*/ 5716786 w 6818755"/>
              <a:gd name="connsiteY5" fmla="*/ 0 h 4047447"/>
              <a:gd name="connsiteX6" fmla="*/ 5763678 w 6818755"/>
              <a:gd name="connsiteY6" fmla="*/ 480646 h 4047447"/>
              <a:gd name="connsiteX7" fmla="*/ 2410878 w 6818755"/>
              <a:gd name="connsiteY7" fmla="*/ 1617785 h 4047447"/>
              <a:gd name="connsiteX8" fmla="*/ 89709 w 681875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0 w 6729046"/>
              <a:gd name="connsiteY0" fmla="*/ 4032739 h 4047447"/>
              <a:gd name="connsiteX1" fmla="*/ 2754924 w 6729046"/>
              <a:gd name="connsiteY1" fmla="*/ 2145323 h 4047447"/>
              <a:gd name="connsiteX2" fmla="*/ 5791200 w 6729046"/>
              <a:gd name="connsiteY2" fmla="*/ 1547446 h 4047447"/>
              <a:gd name="connsiteX3" fmla="*/ 5873262 w 6729046"/>
              <a:gd name="connsiteY3" fmla="*/ 2004646 h 4047447"/>
              <a:gd name="connsiteX4" fmla="*/ 6729046 w 6729046"/>
              <a:gd name="connsiteY4" fmla="*/ 832339 h 4047447"/>
              <a:gd name="connsiteX5" fmla="*/ 5627077 w 6729046"/>
              <a:gd name="connsiteY5" fmla="*/ 0 h 4047447"/>
              <a:gd name="connsiteX6" fmla="*/ 5673969 w 6729046"/>
              <a:gd name="connsiteY6" fmla="*/ 480646 h 4047447"/>
              <a:gd name="connsiteX7" fmla="*/ 2321169 w 6729046"/>
              <a:gd name="connsiteY7" fmla="*/ 1617785 h 4047447"/>
              <a:gd name="connsiteX8" fmla="*/ 0 w 6729046"/>
              <a:gd name="connsiteY8" fmla="*/ 4032739 h 4047447"/>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405184 w 6729046"/>
              <a:gd name="connsiteY7" fmla="*/ 1596781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563159 w 6729046"/>
              <a:gd name="connsiteY7" fmla="*/ 1654229 h 4032739"/>
              <a:gd name="connsiteX8" fmla="*/ 0 w 6729046"/>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27738 w 7376638"/>
              <a:gd name="connsiteY6" fmla="*/ 505798 h 4032739"/>
              <a:gd name="connsiteX7" fmla="*/ 2739768 w 7376638"/>
              <a:gd name="connsiteY7" fmla="*/ 1739661 h 4032739"/>
              <a:gd name="connsiteX8" fmla="*/ 0 w 7376638"/>
              <a:gd name="connsiteY8" fmla="*/ 4032739 h 4032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6638" h="4032739">
                <a:moveTo>
                  <a:pt x="0" y="4032739"/>
                </a:moveTo>
                <a:cubicBezTo>
                  <a:pt x="154354" y="3716216"/>
                  <a:pt x="2054645" y="2612935"/>
                  <a:pt x="3019845" y="2198720"/>
                </a:cubicBezTo>
                <a:cubicBezTo>
                  <a:pt x="3985045" y="1784505"/>
                  <a:pt x="5224584" y="1611923"/>
                  <a:pt x="5791200" y="1547446"/>
                </a:cubicBezTo>
                <a:lnTo>
                  <a:pt x="5827045" y="2004646"/>
                </a:lnTo>
                <a:lnTo>
                  <a:pt x="7376638" y="981846"/>
                </a:lnTo>
                <a:lnTo>
                  <a:pt x="5627077" y="0"/>
                </a:lnTo>
                <a:cubicBezTo>
                  <a:pt x="5627297" y="168599"/>
                  <a:pt x="5627518" y="337199"/>
                  <a:pt x="5627738" y="505798"/>
                </a:cubicBezTo>
                <a:cubicBezTo>
                  <a:pt x="5076753" y="775429"/>
                  <a:pt x="3677724" y="1151838"/>
                  <a:pt x="2739768" y="1739661"/>
                </a:cubicBezTo>
                <a:cubicBezTo>
                  <a:pt x="1801812" y="2327485"/>
                  <a:pt x="441371" y="3203268"/>
                  <a:pt x="0" y="4032739"/>
                </a:cubicBezTo>
                <a:close/>
              </a:path>
            </a:pathLst>
          </a:cu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Freeform 15"/>
          <p:cNvSpPr>
            <a:spLocks noChangeAspect="1"/>
          </p:cNvSpPr>
          <p:nvPr/>
        </p:nvSpPr>
        <p:spPr>
          <a:xfrm rot="5400000">
            <a:off x="1640668" y="3428438"/>
            <a:ext cx="1336432" cy="1103094"/>
          </a:xfrm>
          <a:custGeom>
            <a:avLst/>
            <a:gdLst>
              <a:gd name="connsiteX0" fmla="*/ 0 w 6729046"/>
              <a:gd name="connsiteY0" fmla="*/ 4032739 h 4337539"/>
              <a:gd name="connsiteX1" fmla="*/ 0 w 6729046"/>
              <a:gd name="connsiteY1" fmla="*/ 4337539 h 4337539"/>
              <a:gd name="connsiteX2" fmla="*/ 5791200 w 6729046"/>
              <a:gd name="connsiteY2" fmla="*/ 1547446 h 4337539"/>
              <a:gd name="connsiteX3" fmla="*/ 5873262 w 6729046"/>
              <a:gd name="connsiteY3" fmla="*/ 2004646 h 4337539"/>
              <a:gd name="connsiteX4" fmla="*/ 6729046 w 6729046"/>
              <a:gd name="connsiteY4" fmla="*/ 832339 h 4337539"/>
              <a:gd name="connsiteX5" fmla="*/ 5627077 w 6729046"/>
              <a:gd name="connsiteY5" fmla="*/ 0 h 4337539"/>
              <a:gd name="connsiteX6" fmla="*/ 5673969 w 6729046"/>
              <a:gd name="connsiteY6" fmla="*/ 480646 h 4337539"/>
              <a:gd name="connsiteX7" fmla="*/ 0 w 6729046"/>
              <a:gd name="connsiteY7" fmla="*/ 4032739 h 4337539"/>
              <a:gd name="connsiteX0" fmla="*/ 0 w 6729046"/>
              <a:gd name="connsiteY0" fmla="*/ 4032739 h 4032739"/>
              <a:gd name="connsiteX1" fmla="*/ 5791200 w 6729046"/>
              <a:gd name="connsiteY1" fmla="*/ 1547446 h 4032739"/>
              <a:gd name="connsiteX2" fmla="*/ 5873262 w 6729046"/>
              <a:gd name="connsiteY2" fmla="*/ 2004646 h 4032739"/>
              <a:gd name="connsiteX3" fmla="*/ 6729046 w 6729046"/>
              <a:gd name="connsiteY3" fmla="*/ 832339 h 4032739"/>
              <a:gd name="connsiteX4" fmla="*/ 5627077 w 6729046"/>
              <a:gd name="connsiteY4" fmla="*/ 0 h 4032739"/>
              <a:gd name="connsiteX5" fmla="*/ 5673969 w 6729046"/>
              <a:gd name="connsiteY5" fmla="*/ 480646 h 4032739"/>
              <a:gd name="connsiteX6" fmla="*/ 0 w 6729046"/>
              <a:gd name="connsiteY6" fmla="*/ 4032739 h 4032739"/>
              <a:gd name="connsiteX0" fmla="*/ 60 w 6729106"/>
              <a:gd name="connsiteY0" fmla="*/ 4032739 h 4032739"/>
              <a:gd name="connsiteX1" fmla="*/ 5791260 w 6729106"/>
              <a:gd name="connsiteY1" fmla="*/ 1547446 h 4032739"/>
              <a:gd name="connsiteX2" fmla="*/ 5873322 w 6729106"/>
              <a:gd name="connsiteY2" fmla="*/ 2004646 h 4032739"/>
              <a:gd name="connsiteX3" fmla="*/ 6729106 w 6729106"/>
              <a:gd name="connsiteY3" fmla="*/ 832339 h 4032739"/>
              <a:gd name="connsiteX4" fmla="*/ 5627137 w 6729106"/>
              <a:gd name="connsiteY4" fmla="*/ 0 h 4032739"/>
              <a:gd name="connsiteX5" fmla="*/ 5674029 w 6729106"/>
              <a:gd name="connsiteY5" fmla="*/ 480646 h 4032739"/>
              <a:gd name="connsiteX6" fmla="*/ 60 w 6729106"/>
              <a:gd name="connsiteY6" fmla="*/ 4032739 h 4032739"/>
              <a:gd name="connsiteX0" fmla="*/ 60 w 6729106"/>
              <a:gd name="connsiteY0" fmla="*/ 4032739 h 4042423"/>
              <a:gd name="connsiteX1" fmla="*/ 5791260 w 6729106"/>
              <a:gd name="connsiteY1" fmla="*/ 1547446 h 4042423"/>
              <a:gd name="connsiteX2" fmla="*/ 5873322 w 6729106"/>
              <a:gd name="connsiteY2" fmla="*/ 2004646 h 4042423"/>
              <a:gd name="connsiteX3" fmla="*/ 6729106 w 6729106"/>
              <a:gd name="connsiteY3" fmla="*/ 832339 h 4042423"/>
              <a:gd name="connsiteX4" fmla="*/ 5627137 w 6729106"/>
              <a:gd name="connsiteY4" fmla="*/ 0 h 4042423"/>
              <a:gd name="connsiteX5" fmla="*/ 5674029 w 6729106"/>
              <a:gd name="connsiteY5" fmla="*/ 480646 h 4042423"/>
              <a:gd name="connsiteX6" fmla="*/ 60 w 6729106"/>
              <a:gd name="connsiteY6" fmla="*/ 4032739 h 4042423"/>
              <a:gd name="connsiteX0" fmla="*/ 89709 w 6818755"/>
              <a:gd name="connsiteY0" fmla="*/ 4032739 h 4042423"/>
              <a:gd name="connsiteX1" fmla="*/ 5880909 w 6818755"/>
              <a:gd name="connsiteY1" fmla="*/ 1547446 h 4042423"/>
              <a:gd name="connsiteX2" fmla="*/ 5962971 w 6818755"/>
              <a:gd name="connsiteY2" fmla="*/ 2004646 h 4042423"/>
              <a:gd name="connsiteX3" fmla="*/ 6818755 w 6818755"/>
              <a:gd name="connsiteY3" fmla="*/ 832339 h 4042423"/>
              <a:gd name="connsiteX4" fmla="*/ 5716786 w 6818755"/>
              <a:gd name="connsiteY4" fmla="*/ 0 h 4042423"/>
              <a:gd name="connsiteX5" fmla="*/ 5763678 w 6818755"/>
              <a:gd name="connsiteY5" fmla="*/ 480646 h 4042423"/>
              <a:gd name="connsiteX6" fmla="*/ 2410878 w 6818755"/>
              <a:gd name="connsiteY6" fmla="*/ 1617785 h 4042423"/>
              <a:gd name="connsiteX7" fmla="*/ 89709 w 6818755"/>
              <a:gd name="connsiteY7" fmla="*/ 4032739 h 4042423"/>
              <a:gd name="connsiteX0" fmla="*/ 89709 w 6818755"/>
              <a:gd name="connsiteY0" fmla="*/ 4032739 h 4047447"/>
              <a:gd name="connsiteX1" fmla="*/ 2844633 w 6818755"/>
              <a:gd name="connsiteY1" fmla="*/ 2145323 h 4047447"/>
              <a:gd name="connsiteX2" fmla="*/ 5880909 w 6818755"/>
              <a:gd name="connsiteY2" fmla="*/ 1547446 h 4047447"/>
              <a:gd name="connsiteX3" fmla="*/ 5962971 w 6818755"/>
              <a:gd name="connsiteY3" fmla="*/ 2004646 h 4047447"/>
              <a:gd name="connsiteX4" fmla="*/ 6818755 w 6818755"/>
              <a:gd name="connsiteY4" fmla="*/ 832339 h 4047447"/>
              <a:gd name="connsiteX5" fmla="*/ 5716786 w 6818755"/>
              <a:gd name="connsiteY5" fmla="*/ 0 h 4047447"/>
              <a:gd name="connsiteX6" fmla="*/ 5763678 w 6818755"/>
              <a:gd name="connsiteY6" fmla="*/ 480646 h 4047447"/>
              <a:gd name="connsiteX7" fmla="*/ 2410878 w 6818755"/>
              <a:gd name="connsiteY7" fmla="*/ 1617785 h 4047447"/>
              <a:gd name="connsiteX8" fmla="*/ 89709 w 681875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0 w 6729046"/>
              <a:gd name="connsiteY0" fmla="*/ 4032739 h 4047447"/>
              <a:gd name="connsiteX1" fmla="*/ 2754924 w 6729046"/>
              <a:gd name="connsiteY1" fmla="*/ 2145323 h 4047447"/>
              <a:gd name="connsiteX2" fmla="*/ 5791200 w 6729046"/>
              <a:gd name="connsiteY2" fmla="*/ 1547446 h 4047447"/>
              <a:gd name="connsiteX3" fmla="*/ 5873262 w 6729046"/>
              <a:gd name="connsiteY3" fmla="*/ 2004646 h 4047447"/>
              <a:gd name="connsiteX4" fmla="*/ 6729046 w 6729046"/>
              <a:gd name="connsiteY4" fmla="*/ 832339 h 4047447"/>
              <a:gd name="connsiteX5" fmla="*/ 5627077 w 6729046"/>
              <a:gd name="connsiteY5" fmla="*/ 0 h 4047447"/>
              <a:gd name="connsiteX6" fmla="*/ 5673969 w 6729046"/>
              <a:gd name="connsiteY6" fmla="*/ 480646 h 4047447"/>
              <a:gd name="connsiteX7" fmla="*/ 2321169 w 6729046"/>
              <a:gd name="connsiteY7" fmla="*/ 1617785 h 4047447"/>
              <a:gd name="connsiteX8" fmla="*/ 0 w 6729046"/>
              <a:gd name="connsiteY8" fmla="*/ 4032739 h 4047447"/>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405184 w 6729046"/>
              <a:gd name="connsiteY7" fmla="*/ 1596781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563159 w 6729046"/>
              <a:gd name="connsiteY7" fmla="*/ 1654229 h 4032739"/>
              <a:gd name="connsiteX8" fmla="*/ 0 w 6729046"/>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27738 w 7376638"/>
              <a:gd name="connsiteY6" fmla="*/ 505798 h 4032739"/>
              <a:gd name="connsiteX7" fmla="*/ 2739768 w 7376638"/>
              <a:gd name="connsiteY7" fmla="*/ 1739661 h 4032739"/>
              <a:gd name="connsiteX8" fmla="*/ 0 w 7376638"/>
              <a:gd name="connsiteY8" fmla="*/ 4032739 h 4032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6638" h="4032739">
                <a:moveTo>
                  <a:pt x="0" y="4032739"/>
                </a:moveTo>
                <a:cubicBezTo>
                  <a:pt x="154354" y="3716216"/>
                  <a:pt x="2054645" y="2612935"/>
                  <a:pt x="3019845" y="2198720"/>
                </a:cubicBezTo>
                <a:cubicBezTo>
                  <a:pt x="3985045" y="1784505"/>
                  <a:pt x="5224584" y="1611923"/>
                  <a:pt x="5791200" y="1547446"/>
                </a:cubicBezTo>
                <a:lnTo>
                  <a:pt x="5827045" y="2004646"/>
                </a:lnTo>
                <a:lnTo>
                  <a:pt x="7376638" y="981846"/>
                </a:lnTo>
                <a:lnTo>
                  <a:pt x="5627077" y="0"/>
                </a:lnTo>
                <a:cubicBezTo>
                  <a:pt x="5627297" y="168599"/>
                  <a:pt x="5627518" y="337199"/>
                  <a:pt x="5627738" y="505798"/>
                </a:cubicBezTo>
                <a:cubicBezTo>
                  <a:pt x="5076753" y="775429"/>
                  <a:pt x="3677724" y="1151838"/>
                  <a:pt x="2739768" y="1739661"/>
                </a:cubicBezTo>
                <a:cubicBezTo>
                  <a:pt x="1801812" y="2327485"/>
                  <a:pt x="441371" y="3203268"/>
                  <a:pt x="0" y="4032739"/>
                </a:cubicBezTo>
                <a:close/>
              </a:path>
            </a:pathLst>
          </a:cu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TextBox 16"/>
          <p:cNvSpPr txBox="1"/>
          <p:nvPr/>
        </p:nvSpPr>
        <p:spPr>
          <a:xfrm>
            <a:off x="2286000" y="4648198"/>
            <a:ext cx="3177634" cy="707886"/>
          </a:xfrm>
          <a:prstGeom prst="rect">
            <a:avLst/>
          </a:prstGeom>
          <a:noFill/>
        </p:spPr>
        <p:txBody>
          <a:bodyPr wrap="square" rtlCol="0">
            <a:spAutoFit/>
          </a:bodyPr>
          <a:lstStyle/>
          <a:p>
            <a:pPr marL="176213" indent="-176213">
              <a:buSzPct val="100000"/>
              <a:buFont typeface="Arial" panose="020B0604020202020204" pitchFamily="34" charset="0"/>
              <a:buChar char="•"/>
            </a:pPr>
            <a:r>
              <a:rPr lang="en-US" sz="2000" b="1" dirty="0" smtClean="0">
                <a:solidFill>
                  <a:srgbClr val="0000CC"/>
                </a:solidFill>
              </a:rPr>
              <a:t>Risk Register (from </a:t>
            </a:r>
            <a:r>
              <a:rPr lang="en-US" sz="2000" b="1" i="1" dirty="0" smtClean="0">
                <a:solidFill>
                  <a:srgbClr val="0000CC"/>
                </a:solidFill>
              </a:rPr>
              <a:t>Identify Risks)</a:t>
            </a:r>
            <a:endParaRPr lang="en-US" sz="2000" b="1" dirty="0">
              <a:solidFill>
                <a:srgbClr val="0000CC"/>
              </a:solidFill>
            </a:endParaRPr>
          </a:p>
        </p:txBody>
      </p:sp>
      <p:sp>
        <p:nvSpPr>
          <p:cNvPr id="23" name="TextBox 22"/>
          <p:cNvSpPr txBox="1"/>
          <p:nvPr/>
        </p:nvSpPr>
        <p:spPr>
          <a:xfrm>
            <a:off x="1987062" y="6113583"/>
            <a:ext cx="5181600" cy="646331"/>
          </a:xfrm>
          <a:prstGeom prst="rect">
            <a:avLst/>
          </a:prstGeom>
          <a:noFill/>
        </p:spPr>
        <p:txBody>
          <a:bodyPr wrap="square" rtlCol="0">
            <a:spAutoFit/>
          </a:bodyPr>
          <a:lstStyle/>
          <a:p>
            <a:pPr marL="398463" indent="-398463"/>
            <a:r>
              <a:rPr lang="en-US" dirty="0" smtClean="0">
                <a:solidFill>
                  <a:prstClr val="black"/>
                </a:solidFill>
              </a:rPr>
              <a:t>*:	from the </a:t>
            </a:r>
            <a:r>
              <a:rPr lang="en-US" i="1" dirty="0" smtClean="0">
                <a:solidFill>
                  <a:prstClr val="black"/>
                </a:solidFill>
              </a:rPr>
              <a:t>Direct &amp; Manage Project Work  </a:t>
            </a:r>
            <a:r>
              <a:rPr lang="en-US" dirty="0" smtClean="0">
                <a:solidFill>
                  <a:prstClr val="black"/>
                </a:solidFill>
              </a:rPr>
              <a:t>process</a:t>
            </a:r>
          </a:p>
          <a:p>
            <a:pPr marL="398463" indent="-398463"/>
            <a:r>
              <a:rPr lang="en-US" dirty="0" smtClean="0">
                <a:solidFill>
                  <a:prstClr val="black"/>
                </a:solidFill>
              </a:rPr>
              <a:t>**:	to the </a:t>
            </a:r>
            <a:r>
              <a:rPr lang="en-US" i="1" dirty="0" smtClean="0">
                <a:solidFill>
                  <a:prstClr val="black"/>
                </a:solidFill>
              </a:rPr>
              <a:t>Monitor &amp; Control </a:t>
            </a:r>
            <a:r>
              <a:rPr lang="en-US" dirty="0" smtClean="0">
                <a:solidFill>
                  <a:prstClr val="black"/>
                </a:solidFill>
              </a:rPr>
              <a:t>process</a:t>
            </a:r>
            <a:endParaRPr lang="en-US" dirty="0">
              <a:solidFill>
                <a:prstClr val="black"/>
              </a:solidFill>
            </a:endParaRPr>
          </a:p>
        </p:txBody>
      </p:sp>
      <p:sp>
        <p:nvSpPr>
          <p:cNvPr id="4" name="Footer Placeholder 3"/>
          <p:cNvSpPr>
            <a:spLocks noGrp="1"/>
          </p:cNvSpPr>
          <p:nvPr>
            <p:ph type="ftr" sz="quarter" idx="11"/>
          </p:nvPr>
        </p:nvSpPr>
        <p:spPr/>
        <p:txBody>
          <a:bodyPr/>
          <a:lstStyle/>
          <a:p>
            <a:r>
              <a:rPr lang="en-US" dirty="0" err="1" smtClean="0">
                <a:solidFill>
                  <a:prstClr val="black"/>
                </a:solidFill>
              </a:rPr>
              <a:t>MEhsanSaeed</a:t>
            </a:r>
            <a:endParaRPr lang="en-US" dirty="0">
              <a:solidFill>
                <a:prstClr val="black"/>
              </a:solidFill>
            </a:endParaRPr>
          </a:p>
        </p:txBody>
      </p:sp>
      <p:sp>
        <p:nvSpPr>
          <p:cNvPr id="25" name="Freeform 24"/>
          <p:cNvSpPr>
            <a:spLocks noChangeAspect="1"/>
          </p:cNvSpPr>
          <p:nvPr/>
        </p:nvSpPr>
        <p:spPr>
          <a:xfrm rot="15509337" flipV="1">
            <a:off x="7840497" y="2413347"/>
            <a:ext cx="941389" cy="775884"/>
          </a:xfrm>
          <a:custGeom>
            <a:avLst/>
            <a:gdLst>
              <a:gd name="connsiteX0" fmla="*/ 0 w 6729046"/>
              <a:gd name="connsiteY0" fmla="*/ 4032739 h 4337539"/>
              <a:gd name="connsiteX1" fmla="*/ 0 w 6729046"/>
              <a:gd name="connsiteY1" fmla="*/ 4337539 h 4337539"/>
              <a:gd name="connsiteX2" fmla="*/ 5791200 w 6729046"/>
              <a:gd name="connsiteY2" fmla="*/ 1547446 h 4337539"/>
              <a:gd name="connsiteX3" fmla="*/ 5873262 w 6729046"/>
              <a:gd name="connsiteY3" fmla="*/ 2004646 h 4337539"/>
              <a:gd name="connsiteX4" fmla="*/ 6729046 w 6729046"/>
              <a:gd name="connsiteY4" fmla="*/ 832339 h 4337539"/>
              <a:gd name="connsiteX5" fmla="*/ 5627077 w 6729046"/>
              <a:gd name="connsiteY5" fmla="*/ 0 h 4337539"/>
              <a:gd name="connsiteX6" fmla="*/ 5673969 w 6729046"/>
              <a:gd name="connsiteY6" fmla="*/ 480646 h 4337539"/>
              <a:gd name="connsiteX7" fmla="*/ 0 w 6729046"/>
              <a:gd name="connsiteY7" fmla="*/ 4032739 h 4337539"/>
              <a:gd name="connsiteX0" fmla="*/ 0 w 6729046"/>
              <a:gd name="connsiteY0" fmla="*/ 4032739 h 4032739"/>
              <a:gd name="connsiteX1" fmla="*/ 5791200 w 6729046"/>
              <a:gd name="connsiteY1" fmla="*/ 1547446 h 4032739"/>
              <a:gd name="connsiteX2" fmla="*/ 5873262 w 6729046"/>
              <a:gd name="connsiteY2" fmla="*/ 2004646 h 4032739"/>
              <a:gd name="connsiteX3" fmla="*/ 6729046 w 6729046"/>
              <a:gd name="connsiteY3" fmla="*/ 832339 h 4032739"/>
              <a:gd name="connsiteX4" fmla="*/ 5627077 w 6729046"/>
              <a:gd name="connsiteY4" fmla="*/ 0 h 4032739"/>
              <a:gd name="connsiteX5" fmla="*/ 5673969 w 6729046"/>
              <a:gd name="connsiteY5" fmla="*/ 480646 h 4032739"/>
              <a:gd name="connsiteX6" fmla="*/ 0 w 6729046"/>
              <a:gd name="connsiteY6" fmla="*/ 4032739 h 4032739"/>
              <a:gd name="connsiteX0" fmla="*/ 60 w 6729106"/>
              <a:gd name="connsiteY0" fmla="*/ 4032739 h 4032739"/>
              <a:gd name="connsiteX1" fmla="*/ 5791260 w 6729106"/>
              <a:gd name="connsiteY1" fmla="*/ 1547446 h 4032739"/>
              <a:gd name="connsiteX2" fmla="*/ 5873322 w 6729106"/>
              <a:gd name="connsiteY2" fmla="*/ 2004646 h 4032739"/>
              <a:gd name="connsiteX3" fmla="*/ 6729106 w 6729106"/>
              <a:gd name="connsiteY3" fmla="*/ 832339 h 4032739"/>
              <a:gd name="connsiteX4" fmla="*/ 5627137 w 6729106"/>
              <a:gd name="connsiteY4" fmla="*/ 0 h 4032739"/>
              <a:gd name="connsiteX5" fmla="*/ 5674029 w 6729106"/>
              <a:gd name="connsiteY5" fmla="*/ 480646 h 4032739"/>
              <a:gd name="connsiteX6" fmla="*/ 60 w 6729106"/>
              <a:gd name="connsiteY6" fmla="*/ 4032739 h 4032739"/>
              <a:gd name="connsiteX0" fmla="*/ 60 w 6729106"/>
              <a:gd name="connsiteY0" fmla="*/ 4032739 h 4042423"/>
              <a:gd name="connsiteX1" fmla="*/ 5791260 w 6729106"/>
              <a:gd name="connsiteY1" fmla="*/ 1547446 h 4042423"/>
              <a:gd name="connsiteX2" fmla="*/ 5873322 w 6729106"/>
              <a:gd name="connsiteY2" fmla="*/ 2004646 h 4042423"/>
              <a:gd name="connsiteX3" fmla="*/ 6729106 w 6729106"/>
              <a:gd name="connsiteY3" fmla="*/ 832339 h 4042423"/>
              <a:gd name="connsiteX4" fmla="*/ 5627137 w 6729106"/>
              <a:gd name="connsiteY4" fmla="*/ 0 h 4042423"/>
              <a:gd name="connsiteX5" fmla="*/ 5674029 w 6729106"/>
              <a:gd name="connsiteY5" fmla="*/ 480646 h 4042423"/>
              <a:gd name="connsiteX6" fmla="*/ 60 w 6729106"/>
              <a:gd name="connsiteY6" fmla="*/ 4032739 h 4042423"/>
              <a:gd name="connsiteX0" fmla="*/ 89709 w 6818755"/>
              <a:gd name="connsiteY0" fmla="*/ 4032739 h 4042423"/>
              <a:gd name="connsiteX1" fmla="*/ 5880909 w 6818755"/>
              <a:gd name="connsiteY1" fmla="*/ 1547446 h 4042423"/>
              <a:gd name="connsiteX2" fmla="*/ 5962971 w 6818755"/>
              <a:gd name="connsiteY2" fmla="*/ 2004646 h 4042423"/>
              <a:gd name="connsiteX3" fmla="*/ 6818755 w 6818755"/>
              <a:gd name="connsiteY3" fmla="*/ 832339 h 4042423"/>
              <a:gd name="connsiteX4" fmla="*/ 5716786 w 6818755"/>
              <a:gd name="connsiteY4" fmla="*/ 0 h 4042423"/>
              <a:gd name="connsiteX5" fmla="*/ 5763678 w 6818755"/>
              <a:gd name="connsiteY5" fmla="*/ 480646 h 4042423"/>
              <a:gd name="connsiteX6" fmla="*/ 2410878 w 6818755"/>
              <a:gd name="connsiteY6" fmla="*/ 1617785 h 4042423"/>
              <a:gd name="connsiteX7" fmla="*/ 89709 w 6818755"/>
              <a:gd name="connsiteY7" fmla="*/ 4032739 h 4042423"/>
              <a:gd name="connsiteX0" fmla="*/ 89709 w 6818755"/>
              <a:gd name="connsiteY0" fmla="*/ 4032739 h 4047447"/>
              <a:gd name="connsiteX1" fmla="*/ 2844633 w 6818755"/>
              <a:gd name="connsiteY1" fmla="*/ 2145323 h 4047447"/>
              <a:gd name="connsiteX2" fmla="*/ 5880909 w 6818755"/>
              <a:gd name="connsiteY2" fmla="*/ 1547446 h 4047447"/>
              <a:gd name="connsiteX3" fmla="*/ 5962971 w 6818755"/>
              <a:gd name="connsiteY3" fmla="*/ 2004646 h 4047447"/>
              <a:gd name="connsiteX4" fmla="*/ 6818755 w 6818755"/>
              <a:gd name="connsiteY4" fmla="*/ 832339 h 4047447"/>
              <a:gd name="connsiteX5" fmla="*/ 5716786 w 6818755"/>
              <a:gd name="connsiteY5" fmla="*/ 0 h 4047447"/>
              <a:gd name="connsiteX6" fmla="*/ 5763678 w 6818755"/>
              <a:gd name="connsiteY6" fmla="*/ 480646 h 4047447"/>
              <a:gd name="connsiteX7" fmla="*/ 2410878 w 6818755"/>
              <a:gd name="connsiteY7" fmla="*/ 1617785 h 4047447"/>
              <a:gd name="connsiteX8" fmla="*/ 89709 w 681875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0 w 6729046"/>
              <a:gd name="connsiteY0" fmla="*/ 4032739 h 4047447"/>
              <a:gd name="connsiteX1" fmla="*/ 2754924 w 6729046"/>
              <a:gd name="connsiteY1" fmla="*/ 2145323 h 4047447"/>
              <a:gd name="connsiteX2" fmla="*/ 5791200 w 6729046"/>
              <a:gd name="connsiteY2" fmla="*/ 1547446 h 4047447"/>
              <a:gd name="connsiteX3" fmla="*/ 5873262 w 6729046"/>
              <a:gd name="connsiteY3" fmla="*/ 2004646 h 4047447"/>
              <a:gd name="connsiteX4" fmla="*/ 6729046 w 6729046"/>
              <a:gd name="connsiteY4" fmla="*/ 832339 h 4047447"/>
              <a:gd name="connsiteX5" fmla="*/ 5627077 w 6729046"/>
              <a:gd name="connsiteY5" fmla="*/ 0 h 4047447"/>
              <a:gd name="connsiteX6" fmla="*/ 5673969 w 6729046"/>
              <a:gd name="connsiteY6" fmla="*/ 480646 h 4047447"/>
              <a:gd name="connsiteX7" fmla="*/ 2321169 w 6729046"/>
              <a:gd name="connsiteY7" fmla="*/ 1617785 h 4047447"/>
              <a:gd name="connsiteX8" fmla="*/ 0 w 6729046"/>
              <a:gd name="connsiteY8" fmla="*/ 4032739 h 4047447"/>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405184 w 6729046"/>
              <a:gd name="connsiteY7" fmla="*/ 1596781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563159 w 6729046"/>
              <a:gd name="connsiteY7" fmla="*/ 1654229 h 4032739"/>
              <a:gd name="connsiteX8" fmla="*/ 0 w 6729046"/>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27738 w 7376638"/>
              <a:gd name="connsiteY6" fmla="*/ 505798 h 4032739"/>
              <a:gd name="connsiteX7" fmla="*/ 2739768 w 7376638"/>
              <a:gd name="connsiteY7" fmla="*/ 1739661 h 4032739"/>
              <a:gd name="connsiteX8" fmla="*/ 0 w 7376638"/>
              <a:gd name="connsiteY8" fmla="*/ 4032739 h 4032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6638" h="4032739">
                <a:moveTo>
                  <a:pt x="0" y="4032739"/>
                </a:moveTo>
                <a:cubicBezTo>
                  <a:pt x="154354" y="3716216"/>
                  <a:pt x="2054645" y="2612935"/>
                  <a:pt x="3019845" y="2198720"/>
                </a:cubicBezTo>
                <a:cubicBezTo>
                  <a:pt x="3985045" y="1784505"/>
                  <a:pt x="5224584" y="1611923"/>
                  <a:pt x="5791200" y="1547446"/>
                </a:cubicBezTo>
                <a:lnTo>
                  <a:pt x="5827045" y="2004646"/>
                </a:lnTo>
                <a:lnTo>
                  <a:pt x="7376638" y="981846"/>
                </a:lnTo>
                <a:lnTo>
                  <a:pt x="5627077" y="0"/>
                </a:lnTo>
                <a:cubicBezTo>
                  <a:pt x="5627297" y="168599"/>
                  <a:pt x="5627518" y="337199"/>
                  <a:pt x="5627738" y="505798"/>
                </a:cubicBezTo>
                <a:cubicBezTo>
                  <a:pt x="5076753" y="775429"/>
                  <a:pt x="3677724" y="1151838"/>
                  <a:pt x="2739768" y="1739661"/>
                </a:cubicBezTo>
                <a:cubicBezTo>
                  <a:pt x="1801812" y="2327485"/>
                  <a:pt x="441371" y="3203268"/>
                  <a:pt x="0" y="4032739"/>
                </a:cubicBezTo>
                <a:close/>
              </a:path>
            </a:pathLst>
          </a:cu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 name="TextBox 26"/>
          <p:cNvSpPr txBox="1"/>
          <p:nvPr/>
        </p:nvSpPr>
        <p:spPr>
          <a:xfrm>
            <a:off x="6531197" y="756139"/>
            <a:ext cx="2612803" cy="1692771"/>
          </a:xfrm>
          <a:prstGeom prst="rect">
            <a:avLst/>
          </a:prstGeom>
          <a:noFill/>
        </p:spPr>
        <p:txBody>
          <a:bodyPr wrap="square" rtlCol="0">
            <a:spAutoFit/>
          </a:bodyPr>
          <a:lstStyle/>
          <a:p>
            <a:pPr>
              <a:buSzPct val="80000"/>
            </a:pPr>
            <a:r>
              <a:rPr lang="en-US" sz="2000" b="1" dirty="0" smtClean="0">
                <a:solidFill>
                  <a:srgbClr val="00B050"/>
                </a:solidFill>
              </a:rPr>
              <a:t>Risk Register updated:</a:t>
            </a:r>
          </a:p>
          <a:p>
            <a:pPr marL="176213" indent="-176213">
              <a:buSzPct val="80000"/>
              <a:buFont typeface="Arial" panose="020B0604020202020204" pitchFamily="34" charset="0"/>
              <a:buChar char="•"/>
            </a:pPr>
            <a:r>
              <a:rPr lang="en-US" sz="2000" b="1" dirty="0" smtClean="0">
                <a:solidFill>
                  <a:srgbClr val="00B050"/>
                </a:solidFill>
              </a:rPr>
              <a:t>New Risks</a:t>
            </a:r>
          </a:p>
          <a:p>
            <a:pPr marL="176213" indent="-176213">
              <a:buSzPct val="80000"/>
              <a:buFont typeface="Arial" panose="020B0604020202020204" pitchFamily="34" charset="0"/>
              <a:buChar char="•"/>
            </a:pPr>
            <a:r>
              <a:rPr lang="en-US" sz="2000" b="1" dirty="0" smtClean="0">
                <a:solidFill>
                  <a:srgbClr val="00B050"/>
                </a:solidFill>
              </a:rPr>
              <a:t>Residual Risks</a:t>
            </a:r>
          </a:p>
          <a:p>
            <a:pPr marL="176213" indent="-176213">
              <a:buSzPct val="80000"/>
              <a:buFont typeface="Arial" panose="020B0604020202020204" pitchFamily="34" charset="0"/>
              <a:buChar char="•"/>
            </a:pPr>
            <a:r>
              <a:rPr lang="en-US" sz="2000" b="1" dirty="0" smtClean="0">
                <a:solidFill>
                  <a:srgbClr val="00B050"/>
                </a:solidFill>
              </a:rPr>
              <a:t>Secondary Risks</a:t>
            </a:r>
          </a:p>
          <a:p>
            <a:pPr marL="176213" indent="-176213">
              <a:buSzPct val="80000"/>
              <a:buFont typeface="Arial" panose="020B0604020202020204" pitchFamily="34" charset="0"/>
              <a:buChar char="•"/>
            </a:pPr>
            <a:r>
              <a:rPr lang="en-US" sz="2000" b="1" dirty="0" smtClean="0">
                <a:solidFill>
                  <a:srgbClr val="00B050"/>
                </a:solidFill>
              </a:rPr>
              <a:t>Other Changes</a:t>
            </a:r>
            <a:r>
              <a:rPr lang="en-US" sz="2000" dirty="0">
                <a:solidFill>
                  <a:prstClr val="black"/>
                </a:solidFill>
              </a:rPr>
              <a:t> </a:t>
            </a:r>
            <a:r>
              <a:rPr lang="en-US" sz="2000" dirty="0" smtClean="0">
                <a:solidFill>
                  <a:prstClr val="black"/>
                </a:solidFill>
              </a:rPr>
              <a:t>***</a:t>
            </a:r>
            <a:endParaRPr lang="en-US" sz="2000" b="1" dirty="0">
              <a:solidFill>
                <a:srgbClr val="0000CC"/>
              </a:solidFill>
            </a:endParaRPr>
          </a:p>
        </p:txBody>
      </p:sp>
      <p:sp>
        <p:nvSpPr>
          <p:cNvPr id="28" name="Freeform 27"/>
          <p:cNvSpPr>
            <a:spLocks noChangeAspect="1"/>
          </p:cNvSpPr>
          <p:nvPr/>
        </p:nvSpPr>
        <p:spPr>
          <a:xfrm rot="5400000">
            <a:off x="1222030" y="4803428"/>
            <a:ext cx="680140" cy="685800"/>
          </a:xfrm>
          <a:custGeom>
            <a:avLst/>
            <a:gdLst>
              <a:gd name="connsiteX0" fmla="*/ 0 w 6729046"/>
              <a:gd name="connsiteY0" fmla="*/ 4032739 h 4337539"/>
              <a:gd name="connsiteX1" fmla="*/ 0 w 6729046"/>
              <a:gd name="connsiteY1" fmla="*/ 4337539 h 4337539"/>
              <a:gd name="connsiteX2" fmla="*/ 5791200 w 6729046"/>
              <a:gd name="connsiteY2" fmla="*/ 1547446 h 4337539"/>
              <a:gd name="connsiteX3" fmla="*/ 5873262 w 6729046"/>
              <a:gd name="connsiteY3" fmla="*/ 2004646 h 4337539"/>
              <a:gd name="connsiteX4" fmla="*/ 6729046 w 6729046"/>
              <a:gd name="connsiteY4" fmla="*/ 832339 h 4337539"/>
              <a:gd name="connsiteX5" fmla="*/ 5627077 w 6729046"/>
              <a:gd name="connsiteY5" fmla="*/ 0 h 4337539"/>
              <a:gd name="connsiteX6" fmla="*/ 5673969 w 6729046"/>
              <a:gd name="connsiteY6" fmla="*/ 480646 h 4337539"/>
              <a:gd name="connsiteX7" fmla="*/ 0 w 6729046"/>
              <a:gd name="connsiteY7" fmla="*/ 4032739 h 4337539"/>
              <a:gd name="connsiteX0" fmla="*/ 0 w 6729046"/>
              <a:gd name="connsiteY0" fmla="*/ 4032739 h 4032739"/>
              <a:gd name="connsiteX1" fmla="*/ 5791200 w 6729046"/>
              <a:gd name="connsiteY1" fmla="*/ 1547446 h 4032739"/>
              <a:gd name="connsiteX2" fmla="*/ 5873262 w 6729046"/>
              <a:gd name="connsiteY2" fmla="*/ 2004646 h 4032739"/>
              <a:gd name="connsiteX3" fmla="*/ 6729046 w 6729046"/>
              <a:gd name="connsiteY3" fmla="*/ 832339 h 4032739"/>
              <a:gd name="connsiteX4" fmla="*/ 5627077 w 6729046"/>
              <a:gd name="connsiteY4" fmla="*/ 0 h 4032739"/>
              <a:gd name="connsiteX5" fmla="*/ 5673969 w 6729046"/>
              <a:gd name="connsiteY5" fmla="*/ 480646 h 4032739"/>
              <a:gd name="connsiteX6" fmla="*/ 0 w 6729046"/>
              <a:gd name="connsiteY6" fmla="*/ 4032739 h 4032739"/>
              <a:gd name="connsiteX0" fmla="*/ 60 w 6729106"/>
              <a:gd name="connsiteY0" fmla="*/ 4032739 h 4032739"/>
              <a:gd name="connsiteX1" fmla="*/ 5791260 w 6729106"/>
              <a:gd name="connsiteY1" fmla="*/ 1547446 h 4032739"/>
              <a:gd name="connsiteX2" fmla="*/ 5873322 w 6729106"/>
              <a:gd name="connsiteY2" fmla="*/ 2004646 h 4032739"/>
              <a:gd name="connsiteX3" fmla="*/ 6729106 w 6729106"/>
              <a:gd name="connsiteY3" fmla="*/ 832339 h 4032739"/>
              <a:gd name="connsiteX4" fmla="*/ 5627137 w 6729106"/>
              <a:gd name="connsiteY4" fmla="*/ 0 h 4032739"/>
              <a:gd name="connsiteX5" fmla="*/ 5674029 w 6729106"/>
              <a:gd name="connsiteY5" fmla="*/ 480646 h 4032739"/>
              <a:gd name="connsiteX6" fmla="*/ 60 w 6729106"/>
              <a:gd name="connsiteY6" fmla="*/ 4032739 h 4032739"/>
              <a:gd name="connsiteX0" fmla="*/ 60 w 6729106"/>
              <a:gd name="connsiteY0" fmla="*/ 4032739 h 4042423"/>
              <a:gd name="connsiteX1" fmla="*/ 5791260 w 6729106"/>
              <a:gd name="connsiteY1" fmla="*/ 1547446 h 4042423"/>
              <a:gd name="connsiteX2" fmla="*/ 5873322 w 6729106"/>
              <a:gd name="connsiteY2" fmla="*/ 2004646 h 4042423"/>
              <a:gd name="connsiteX3" fmla="*/ 6729106 w 6729106"/>
              <a:gd name="connsiteY3" fmla="*/ 832339 h 4042423"/>
              <a:gd name="connsiteX4" fmla="*/ 5627137 w 6729106"/>
              <a:gd name="connsiteY4" fmla="*/ 0 h 4042423"/>
              <a:gd name="connsiteX5" fmla="*/ 5674029 w 6729106"/>
              <a:gd name="connsiteY5" fmla="*/ 480646 h 4042423"/>
              <a:gd name="connsiteX6" fmla="*/ 60 w 6729106"/>
              <a:gd name="connsiteY6" fmla="*/ 4032739 h 4042423"/>
              <a:gd name="connsiteX0" fmla="*/ 89709 w 6818755"/>
              <a:gd name="connsiteY0" fmla="*/ 4032739 h 4042423"/>
              <a:gd name="connsiteX1" fmla="*/ 5880909 w 6818755"/>
              <a:gd name="connsiteY1" fmla="*/ 1547446 h 4042423"/>
              <a:gd name="connsiteX2" fmla="*/ 5962971 w 6818755"/>
              <a:gd name="connsiteY2" fmla="*/ 2004646 h 4042423"/>
              <a:gd name="connsiteX3" fmla="*/ 6818755 w 6818755"/>
              <a:gd name="connsiteY3" fmla="*/ 832339 h 4042423"/>
              <a:gd name="connsiteX4" fmla="*/ 5716786 w 6818755"/>
              <a:gd name="connsiteY4" fmla="*/ 0 h 4042423"/>
              <a:gd name="connsiteX5" fmla="*/ 5763678 w 6818755"/>
              <a:gd name="connsiteY5" fmla="*/ 480646 h 4042423"/>
              <a:gd name="connsiteX6" fmla="*/ 2410878 w 6818755"/>
              <a:gd name="connsiteY6" fmla="*/ 1617785 h 4042423"/>
              <a:gd name="connsiteX7" fmla="*/ 89709 w 6818755"/>
              <a:gd name="connsiteY7" fmla="*/ 4032739 h 4042423"/>
              <a:gd name="connsiteX0" fmla="*/ 89709 w 6818755"/>
              <a:gd name="connsiteY0" fmla="*/ 4032739 h 4047447"/>
              <a:gd name="connsiteX1" fmla="*/ 2844633 w 6818755"/>
              <a:gd name="connsiteY1" fmla="*/ 2145323 h 4047447"/>
              <a:gd name="connsiteX2" fmla="*/ 5880909 w 6818755"/>
              <a:gd name="connsiteY2" fmla="*/ 1547446 h 4047447"/>
              <a:gd name="connsiteX3" fmla="*/ 5962971 w 6818755"/>
              <a:gd name="connsiteY3" fmla="*/ 2004646 h 4047447"/>
              <a:gd name="connsiteX4" fmla="*/ 6818755 w 6818755"/>
              <a:gd name="connsiteY4" fmla="*/ 832339 h 4047447"/>
              <a:gd name="connsiteX5" fmla="*/ 5716786 w 6818755"/>
              <a:gd name="connsiteY5" fmla="*/ 0 h 4047447"/>
              <a:gd name="connsiteX6" fmla="*/ 5763678 w 6818755"/>
              <a:gd name="connsiteY6" fmla="*/ 480646 h 4047447"/>
              <a:gd name="connsiteX7" fmla="*/ 2410878 w 6818755"/>
              <a:gd name="connsiteY7" fmla="*/ 1617785 h 4047447"/>
              <a:gd name="connsiteX8" fmla="*/ 89709 w 681875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37289 w 6766335"/>
              <a:gd name="connsiteY0" fmla="*/ 4032739 h 4047447"/>
              <a:gd name="connsiteX1" fmla="*/ 2792213 w 6766335"/>
              <a:gd name="connsiteY1" fmla="*/ 2145323 h 4047447"/>
              <a:gd name="connsiteX2" fmla="*/ 5828489 w 6766335"/>
              <a:gd name="connsiteY2" fmla="*/ 1547446 h 4047447"/>
              <a:gd name="connsiteX3" fmla="*/ 5910551 w 6766335"/>
              <a:gd name="connsiteY3" fmla="*/ 2004646 h 4047447"/>
              <a:gd name="connsiteX4" fmla="*/ 6766335 w 6766335"/>
              <a:gd name="connsiteY4" fmla="*/ 832339 h 4047447"/>
              <a:gd name="connsiteX5" fmla="*/ 5664366 w 6766335"/>
              <a:gd name="connsiteY5" fmla="*/ 0 h 4047447"/>
              <a:gd name="connsiteX6" fmla="*/ 5711258 w 6766335"/>
              <a:gd name="connsiteY6" fmla="*/ 480646 h 4047447"/>
              <a:gd name="connsiteX7" fmla="*/ 2358458 w 6766335"/>
              <a:gd name="connsiteY7" fmla="*/ 1617785 h 4047447"/>
              <a:gd name="connsiteX8" fmla="*/ 37289 w 6766335"/>
              <a:gd name="connsiteY8" fmla="*/ 4032739 h 4047447"/>
              <a:gd name="connsiteX0" fmla="*/ 0 w 6729046"/>
              <a:gd name="connsiteY0" fmla="*/ 4032739 h 4047447"/>
              <a:gd name="connsiteX1" fmla="*/ 2754924 w 6729046"/>
              <a:gd name="connsiteY1" fmla="*/ 2145323 h 4047447"/>
              <a:gd name="connsiteX2" fmla="*/ 5791200 w 6729046"/>
              <a:gd name="connsiteY2" fmla="*/ 1547446 h 4047447"/>
              <a:gd name="connsiteX3" fmla="*/ 5873262 w 6729046"/>
              <a:gd name="connsiteY3" fmla="*/ 2004646 h 4047447"/>
              <a:gd name="connsiteX4" fmla="*/ 6729046 w 6729046"/>
              <a:gd name="connsiteY4" fmla="*/ 832339 h 4047447"/>
              <a:gd name="connsiteX5" fmla="*/ 5627077 w 6729046"/>
              <a:gd name="connsiteY5" fmla="*/ 0 h 4047447"/>
              <a:gd name="connsiteX6" fmla="*/ 5673969 w 6729046"/>
              <a:gd name="connsiteY6" fmla="*/ 480646 h 4047447"/>
              <a:gd name="connsiteX7" fmla="*/ 2321169 w 6729046"/>
              <a:gd name="connsiteY7" fmla="*/ 1617785 h 4047447"/>
              <a:gd name="connsiteX8" fmla="*/ 0 w 6729046"/>
              <a:gd name="connsiteY8" fmla="*/ 4032739 h 4047447"/>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321169 w 6729046"/>
              <a:gd name="connsiteY7" fmla="*/ 1617785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405184 w 6729046"/>
              <a:gd name="connsiteY7" fmla="*/ 1596781 h 4032739"/>
              <a:gd name="connsiteX8" fmla="*/ 0 w 6729046"/>
              <a:gd name="connsiteY8" fmla="*/ 4032739 h 4032739"/>
              <a:gd name="connsiteX0" fmla="*/ 0 w 6729046"/>
              <a:gd name="connsiteY0" fmla="*/ 4032739 h 4032739"/>
              <a:gd name="connsiteX1" fmla="*/ 2754924 w 6729046"/>
              <a:gd name="connsiteY1" fmla="*/ 2145323 h 4032739"/>
              <a:gd name="connsiteX2" fmla="*/ 5791200 w 6729046"/>
              <a:gd name="connsiteY2" fmla="*/ 1547446 h 4032739"/>
              <a:gd name="connsiteX3" fmla="*/ 5873262 w 6729046"/>
              <a:gd name="connsiteY3" fmla="*/ 2004646 h 4032739"/>
              <a:gd name="connsiteX4" fmla="*/ 6729046 w 6729046"/>
              <a:gd name="connsiteY4" fmla="*/ 832339 h 4032739"/>
              <a:gd name="connsiteX5" fmla="*/ 5627077 w 6729046"/>
              <a:gd name="connsiteY5" fmla="*/ 0 h 4032739"/>
              <a:gd name="connsiteX6" fmla="*/ 5673969 w 6729046"/>
              <a:gd name="connsiteY6" fmla="*/ 480646 h 4032739"/>
              <a:gd name="connsiteX7" fmla="*/ 2563159 w 6729046"/>
              <a:gd name="connsiteY7" fmla="*/ 1654229 h 4032739"/>
              <a:gd name="connsiteX8" fmla="*/ 0 w 6729046"/>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2754924 w 7376638"/>
              <a:gd name="connsiteY1" fmla="*/ 2145323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563159 w 7376638"/>
              <a:gd name="connsiteY7" fmla="*/ 1654229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73969 w 7376638"/>
              <a:gd name="connsiteY6" fmla="*/ 480646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73262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04628 w 7376638"/>
              <a:gd name="connsiteY6" fmla="*/ 505798 h 4032739"/>
              <a:gd name="connsiteX7" fmla="*/ 2739768 w 7376638"/>
              <a:gd name="connsiteY7" fmla="*/ 1739661 h 4032739"/>
              <a:gd name="connsiteX8" fmla="*/ 0 w 7376638"/>
              <a:gd name="connsiteY8" fmla="*/ 4032739 h 4032739"/>
              <a:gd name="connsiteX0" fmla="*/ 0 w 7376638"/>
              <a:gd name="connsiteY0" fmla="*/ 4032739 h 4032739"/>
              <a:gd name="connsiteX1" fmla="*/ 3019845 w 7376638"/>
              <a:gd name="connsiteY1" fmla="*/ 2198720 h 4032739"/>
              <a:gd name="connsiteX2" fmla="*/ 5791200 w 7376638"/>
              <a:gd name="connsiteY2" fmla="*/ 1547446 h 4032739"/>
              <a:gd name="connsiteX3" fmla="*/ 5827045 w 7376638"/>
              <a:gd name="connsiteY3" fmla="*/ 2004646 h 4032739"/>
              <a:gd name="connsiteX4" fmla="*/ 7376638 w 7376638"/>
              <a:gd name="connsiteY4" fmla="*/ 981846 h 4032739"/>
              <a:gd name="connsiteX5" fmla="*/ 5627077 w 7376638"/>
              <a:gd name="connsiteY5" fmla="*/ 0 h 4032739"/>
              <a:gd name="connsiteX6" fmla="*/ 5627738 w 7376638"/>
              <a:gd name="connsiteY6" fmla="*/ 505798 h 4032739"/>
              <a:gd name="connsiteX7" fmla="*/ 2739768 w 7376638"/>
              <a:gd name="connsiteY7" fmla="*/ 1739661 h 4032739"/>
              <a:gd name="connsiteX8" fmla="*/ 0 w 7376638"/>
              <a:gd name="connsiteY8" fmla="*/ 4032739 h 4032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76638" h="4032739">
                <a:moveTo>
                  <a:pt x="0" y="4032739"/>
                </a:moveTo>
                <a:cubicBezTo>
                  <a:pt x="154354" y="3716216"/>
                  <a:pt x="2054645" y="2612935"/>
                  <a:pt x="3019845" y="2198720"/>
                </a:cubicBezTo>
                <a:cubicBezTo>
                  <a:pt x="3985045" y="1784505"/>
                  <a:pt x="5224584" y="1611923"/>
                  <a:pt x="5791200" y="1547446"/>
                </a:cubicBezTo>
                <a:lnTo>
                  <a:pt x="5827045" y="2004646"/>
                </a:lnTo>
                <a:lnTo>
                  <a:pt x="7376638" y="981846"/>
                </a:lnTo>
                <a:lnTo>
                  <a:pt x="5627077" y="0"/>
                </a:lnTo>
                <a:cubicBezTo>
                  <a:pt x="5627297" y="168599"/>
                  <a:pt x="5627518" y="337199"/>
                  <a:pt x="5627738" y="505798"/>
                </a:cubicBezTo>
                <a:cubicBezTo>
                  <a:pt x="5076753" y="775429"/>
                  <a:pt x="3677724" y="1151838"/>
                  <a:pt x="2739768" y="1739661"/>
                </a:cubicBezTo>
                <a:cubicBezTo>
                  <a:pt x="1801812" y="2327485"/>
                  <a:pt x="441371" y="3203268"/>
                  <a:pt x="0" y="4032739"/>
                </a:cubicBezTo>
                <a:close/>
              </a:path>
            </a:pathLst>
          </a:cu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p:cNvSpPr txBox="1"/>
          <p:nvPr/>
        </p:nvSpPr>
        <p:spPr>
          <a:xfrm>
            <a:off x="492373" y="5492260"/>
            <a:ext cx="4196861" cy="400110"/>
          </a:xfrm>
          <a:prstGeom prst="rect">
            <a:avLst/>
          </a:prstGeom>
          <a:noFill/>
        </p:spPr>
        <p:txBody>
          <a:bodyPr wrap="square" rtlCol="0">
            <a:spAutoFit/>
          </a:bodyPr>
          <a:lstStyle/>
          <a:p>
            <a:pPr marL="176213" indent="-176213">
              <a:buSzPct val="100000"/>
              <a:buFont typeface="Arial" panose="020B0604020202020204" pitchFamily="34" charset="0"/>
              <a:buChar char="•"/>
            </a:pPr>
            <a:r>
              <a:rPr lang="en-US" sz="2000" b="1" dirty="0" smtClean="0">
                <a:solidFill>
                  <a:srgbClr val="0000CC"/>
                </a:solidFill>
              </a:rPr>
              <a:t>WPR (from </a:t>
            </a:r>
            <a:r>
              <a:rPr lang="en-US" sz="2000" b="1" i="1" dirty="0" smtClean="0">
                <a:solidFill>
                  <a:srgbClr val="0000CC"/>
                </a:solidFill>
              </a:rPr>
              <a:t>Mon &amp; Cont Proj Work)</a:t>
            </a:r>
            <a:r>
              <a:rPr lang="en-US" sz="2000" b="1" dirty="0" smtClean="0">
                <a:solidFill>
                  <a:srgbClr val="0000CC"/>
                </a:solidFill>
              </a:rPr>
              <a:t> </a:t>
            </a:r>
            <a:endParaRPr lang="en-US" sz="2000" b="1" dirty="0">
              <a:solidFill>
                <a:srgbClr val="0000CC"/>
              </a:solidFill>
            </a:endParaRPr>
          </a:p>
        </p:txBody>
      </p:sp>
      <p:sp>
        <p:nvSpPr>
          <p:cNvPr id="21" name="TextBox 20"/>
          <p:cNvSpPr txBox="1"/>
          <p:nvPr/>
        </p:nvSpPr>
        <p:spPr>
          <a:xfrm>
            <a:off x="7836872" y="4062044"/>
            <a:ext cx="662361" cy="646331"/>
          </a:xfrm>
          <a:prstGeom prst="rect">
            <a:avLst/>
          </a:prstGeom>
          <a:noFill/>
        </p:spPr>
        <p:txBody>
          <a:bodyPr wrap="none" rtlCol="0">
            <a:spAutoFit/>
          </a:bodyPr>
          <a:lstStyle/>
          <a:p>
            <a:r>
              <a:rPr lang="en-US" sz="3600" b="1" dirty="0" smtClean="0">
                <a:solidFill>
                  <a:srgbClr val="FF0000"/>
                </a:solidFill>
                <a:latin typeface="Verdana Ref" panose="020B0604030504040204" pitchFamily="34" charset="0"/>
              </a:rPr>
              <a:t>X</a:t>
            </a:r>
            <a:r>
              <a:rPr lang="en-US" sz="3600" dirty="0" smtClean="0">
                <a:solidFill>
                  <a:srgbClr val="FF0000"/>
                </a:solidFill>
                <a:latin typeface="Verdana Ref" panose="020B0604030504040204" pitchFamily="34" charset="0"/>
              </a:rPr>
              <a:t> </a:t>
            </a:r>
            <a:endParaRPr lang="en-US" sz="3600" dirty="0">
              <a:solidFill>
                <a:srgbClr val="FF0000"/>
              </a:solidFill>
              <a:latin typeface="Verdana Ref" panose="020B0604030504040204" pitchFamily="34" charset="0"/>
            </a:endParaRPr>
          </a:p>
        </p:txBody>
      </p:sp>
      <p:sp>
        <p:nvSpPr>
          <p:cNvPr id="22" name="TextBox 21"/>
          <p:cNvSpPr txBox="1"/>
          <p:nvPr/>
        </p:nvSpPr>
        <p:spPr>
          <a:xfrm>
            <a:off x="5864" y="702027"/>
            <a:ext cx="6699736" cy="615553"/>
          </a:xfrm>
          <a:prstGeom prst="rect">
            <a:avLst/>
          </a:prstGeom>
          <a:noFill/>
        </p:spPr>
        <p:txBody>
          <a:bodyPr wrap="square" rtlCol="0">
            <a:spAutoFit/>
          </a:bodyPr>
          <a:lstStyle/>
          <a:p>
            <a:pPr marL="515938" indent="-515938"/>
            <a:r>
              <a:rPr lang="en-US" sz="1700" dirty="0" smtClean="0">
                <a:solidFill>
                  <a:prstClr val="black"/>
                </a:solidFill>
              </a:rPr>
              <a:t>***:  changes to Risk Register contents resulting </a:t>
            </a:r>
            <a:r>
              <a:rPr lang="en-US" sz="1700" dirty="0">
                <a:solidFill>
                  <a:prstClr val="black"/>
                </a:solidFill>
              </a:rPr>
              <a:t>from implementation </a:t>
            </a:r>
            <a:r>
              <a:rPr lang="en-US" sz="1700" dirty="0" smtClean="0">
                <a:solidFill>
                  <a:prstClr val="black"/>
                </a:solidFill>
              </a:rPr>
              <a:t>of Response Plans, Risk Reassessment, Risk Audits, Risk Reviews, </a:t>
            </a:r>
            <a:r>
              <a:rPr lang="en-US" sz="1700" dirty="0" err="1" smtClean="0">
                <a:solidFill>
                  <a:prstClr val="black"/>
                </a:solidFill>
              </a:rPr>
              <a:t>etc</a:t>
            </a:r>
            <a:endParaRPr lang="en-US" sz="1700" dirty="0">
              <a:solidFill>
                <a:prstClr val="black"/>
              </a:solidFill>
            </a:endParaRPr>
          </a:p>
        </p:txBody>
      </p:sp>
    </p:spTree>
    <p:extLst>
      <p:ext uri="{BB962C8B-B14F-4D97-AF65-F5344CB8AC3E}">
        <p14:creationId xmlns:p14="http://schemas.microsoft.com/office/powerpoint/2010/main" val="4291201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1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childTnLst>
                          </p:cTn>
                        </p:par>
                        <p:par>
                          <p:cTn id="23" fill="hold">
                            <p:stCondLst>
                              <p:cond delay="500"/>
                            </p:stCondLst>
                            <p:childTnLst>
                              <p:par>
                                <p:cTn id="24" presetID="1" presetClass="entr" presetSubtype="0"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up)">
                                      <p:cBhvr>
                                        <p:cTn id="30" dur="500"/>
                                        <p:tgtEl>
                                          <p:spTgt spid="16"/>
                                        </p:tgtEl>
                                      </p:cBhvr>
                                    </p:animEffect>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0"/>
                                          </p:stCondLst>
                                        </p:cTn>
                                        <p:tgtEl>
                                          <p:spTgt spid="17"/>
                                        </p:tgtEl>
                                        <p:attrNameLst>
                                          <p:attrName>style.visibility</p:attrName>
                                        </p:attrNameLst>
                                      </p:cBhvr>
                                      <p:to>
                                        <p:strVal val="visible"/>
                                      </p:to>
                                    </p:set>
                                  </p:childTnLst>
                                </p:cTn>
                              </p:par>
                            </p:childTnLst>
                          </p:cTn>
                        </p:par>
                        <p:par>
                          <p:cTn id="34" fill="hold">
                            <p:stCondLst>
                              <p:cond delay="500"/>
                            </p:stCondLst>
                            <p:childTnLst>
                              <p:par>
                                <p:cTn id="35" presetID="1"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animEffect transition="in" filter="wipe(up)">
                                      <p:cBhvr>
                                        <p:cTn id="41" dur="500"/>
                                        <p:tgtEl>
                                          <p:spTgt spid="28"/>
                                        </p:tgtEl>
                                      </p:cBhvr>
                                    </p:animEffect>
                                  </p:childTnLst>
                                </p:cTn>
                              </p:par>
                            </p:childTnLst>
                          </p:cTn>
                        </p:par>
                        <p:par>
                          <p:cTn id="42" fill="hold">
                            <p:stCondLst>
                              <p:cond delay="500"/>
                            </p:stCondLst>
                            <p:childTnLst>
                              <p:par>
                                <p:cTn id="43" presetID="1" presetClass="entr" presetSubtype="0" fill="hold" grpId="0" nodeType="after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25"/>
                                        </p:tgtEl>
                                        <p:attrNameLst>
                                          <p:attrName>style.visibility</p:attrName>
                                        </p:attrNameLst>
                                      </p:cBhvr>
                                      <p:to>
                                        <p:strVal val="visible"/>
                                      </p:to>
                                    </p:set>
                                    <p:animEffect transition="in" filter="wipe(down)">
                                      <p:cBhvr>
                                        <p:cTn id="49" dur="500"/>
                                        <p:tgtEl>
                                          <p:spTgt spid="25"/>
                                        </p:tgtEl>
                                      </p:cBhvr>
                                    </p:animEffect>
                                  </p:childTnLst>
                                </p:cTn>
                              </p:par>
                            </p:childTnLst>
                          </p:cTn>
                        </p:par>
                        <p:par>
                          <p:cTn id="50" fill="hold">
                            <p:stCondLst>
                              <p:cond delay="500"/>
                            </p:stCondLst>
                            <p:childTnLst>
                              <p:par>
                                <p:cTn id="51" presetID="1" presetClass="entr" presetSubtype="0"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childTnLst>
                          </p:cTn>
                        </p:par>
                        <p:par>
                          <p:cTn id="57" fill="hold">
                            <p:stCondLst>
                              <p:cond delay="0"/>
                            </p:stCondLst>
                            <p:childTnLst>
                              <p:par>
                                <p:cTn id="58" presetID="1" presetClass="entr" presetSubtype="0" fill="hold" grpId="0" nodeType="afterEffect">
                                  <p:stCondLst>
                                    <p:cond delay="0"/>
                                  </p:stCondLst>
                                  <p:childTnLst>
                                    <p:set>
                                      <p:cBhvr>
                                        <p:cTn id="59"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p:bldP spid="15" grpId="0"/>
      <p:bldP spid="26" grpId="0"/>
      <p:bldP spid="32" grpId="0" animBg="1"/>
      <p:bldP spid="16" grpId="0" animBg="1"/>
      <p:bldP spid="17" grpId="0"/>
      <p:bldP spid="23" grpId="0"/>
      <p:bldP spid="25" grpId="0" animBg="1"/>
      <p:bldP spid="27" grpId="0"/>
      <p:bldP spid="28" grpId="0" animBg="1"/>
      <p:bldP spid="29" grpId="0"/>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9" y="-111369"/>
            <a:ext cx="9089201" cy="708212"/>
          </a:xfrm>
        </p:spPr>
        <p:txBody>
          <a:bodyPr>
            <a:normAutofit/>
          </a:bodyPr>
          <a:lstStyle/>
          <a:p>
            <a:pPr algn="l"/>
            <a:r>
              <a:rPr lang="en-US" sz="2800" b="1" dirty="0" smtClean="0">
                <a:solidFill>
                  <a:srgbClr val="FF0000"/>
                </a:solidFill>
                <a:effectLst>
                  <a:outerShdw blurRad="38100" dist="38100" dir="2700000" algn="tl">
                    <a:srgbClr val="000000">
                      <a:alpha val="43137"/>
                    </a:srgbClr>
                  </a:outerShdw>
                </a:effectLst>
              </a:rPr>
              <a:t> </a:t>
            </a:r>
            <a:r>
              <a:rPr lang="en-US" sz="2800" b="1" dirty="0">
                <a:solidFill>
                  <a:srgbClr val="FF0000"/>
                </a:solidFill>
                <a:effectLst>
                  <a:outerShdw blurRad="38100" dist="38100" dir="2700000" algn="tl">
                    <a:srgbClr val="000000">
                      <a:alpha val="43137"/>
                    </a:srgbClr>
                  </a:outerShdw>
                </a:effectLst>
              </a:rPr>
              <a:t>WPD → WPI → WPR </a:t>
            </a:r>
            <a:r>
              <a:rPr lang="en-US" sz="2800" b="1" dirty="0" smtClean="0">
                <a:solidFill>
                  <a:srgbClr val="FF0000"/>
                </a:solidFill>
                <a:effectLst>
                  <a:outerShdw blurRad="38100" dist="38100" dir="2700000" algn="tl">
                    <a:srgbClr val="000000">
                      <a:alpha val="43137"/>
                    </a:srgbClr>
                  </a:outerShdw>
                </a:effectLst>
              </a:rPr>
              <a:t>Flow Path Complete Model</a:t>
            </a:r>
            <a:endParaRPr lang="en-US" sz="2800" b="1" dirty="0">
              <a:solidFill>
                <a:srgbClr val="FF0000"/>
              </a:solidFill>
              <a:effectLst>
                <a:outerShdw blurRad="38100" dist="38100" dir="2700000" algn="tl">
                  <a:srgbClr val="000000">
                    <a:alpha val="43137"/>
                  </a:srgbClr>
                </a:outerShdw>
              </a:effectLst>
            </a:endParaRPr>
          </a:p>
        </p:txBody>
      </p:sp>
      <p:sp>
        <p:nvSpPr>
          <p:cNvPr id="3" name="Slide Number Placeholder 2"/>
          <p:cNvSpPr>
            <a:spLocks noGrp="1"/>
          </p:cNvSpPr>
          <p:nvPr>
            <p:ph type="sldNum" sz="quarter" idx="12"/>
          </p:nvPr>
        </p:nvSpPr>
        <p:spPr/>
        <p:txBody>
          <a:bodyPr/>
          <a:lstStyle/>
          <a:p>
            <a:fld id="{B6F15528-21DE-4FAA-801E-634DDDAF4B2B}" type="slidenum">
              <a:rPr lang="en-US" b="1" smtClean="0">
                <a:solidFill>
                  <a:prstClr val="black"/>
                </a:solidFill>
              </a:rPr>
              <a:pPr/>
              <a:t>9</a:t>
            </a:fld>
            <a:endParaRPr lang="en-US" b="1" dirty="0">
              <a:solidFill>
                <a:prstClr val="black"/>
              </a:solidFill>
            </a:endParaRPr>
          </a:p>
        </p:txBody>
      </p:sp>
      <p:sp>
        <p:nvSpPr>
          <p:cNvPr id="7" name="Footer Placeholder 6"/>
          <p:cNvSpPr>
            <a:spLocks noGrp="1"/>
          </p:cNvSpPr>
          <p:nvPr>
            <p:ph type="ftr" sz="quarter" idx="11"/>
          </p:nvPr>
        </p:nvSpPr>
        <p:spPr/>
        <p:txBody>
          <a:bodyPr/>
          <a:lstStyle/>
          <a:p>
            <a:r>
              <a:rPr lang="en-US" smtClean="0">
                <a:solidFill>
                  <a:prstClr val="black"/>
                </a:solidFill>
              </a:rPr>
              <a:t>MEhsanSaeed</a:t>
            </a:r>
            <a:endParaRPr lang="en-US">
              <a:solidFill>
                <a:prstClr val="black"/>
              </a:solidFill>
            </a:endParaRPr>
          </a:p>
        </p:txBody>
      </p:sp>
      <p:grpSp>
        <p:nvGrpSpPr>
          <p:cNvPr id="10" name="Group 9"/>
          <p:cNvGrpSpPr/>
          <p:nvPr/>
        </p:nvGrpSpPr>
        <p:grpSpPr>
          <a:xfrm>
            <a:off x="4256176" y="685800"/>
            <a:ext cx="2874537" cy="457200"/>
            <a:chOff x="4256176" y="661196"/>
            <a:chExt cx="2874537" cy="457200"/>
          </a:xfrm>
        </p:grpSpPr>
        <p:sp>
          <p:nvSpPr>
            <p:cNvPr id="4" name="Rectangle 3"/>
            <p:cNvSpPr/>
            <p:nvPr/>
          </p:nvSpPr>
          <p:spPr>
            <a:xfrm>
              <a:off x="4256176" y="661196"/>
              <a:ext cx="640080" cy="457200"/>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endParaRPr lang="en-US" dirty="0">
                <a:solidFill>
                  <a:prstClr val="black"/>
                </a:solidFill>
              </a:endParaRPr>
            </a:p>
          </p:txBody>
        </p:sp>
        <p:sp>
          <p:nvSpPr>
            <p:cNvPr id="6" name="TextBox 5"/>
            <p:cNvSpPr txBox="1"/>
            <p:nvPr/>
          </p:nvSpPr>
          <p:spPr>
            <a:xfrm>
              <a:off x="4905969" y="717300"/>
              <a:ext cx="2224744" cy="307777"/>
            </a:xfrm>
            <a:prstGeom prst="rect">
              <a:avLst/>
            </a:prstGeom>
            <a:noFill/>
          </p:spPr>
          <p:txBody>
            <a:bodyPr wrap="square" rtlCol="0">
              <a:spAutoFit/>
            </a:bodyPr>
            <a:lstStyle/>
            <a:p>
              <a:r>
                <a:rPr lang="en-US" sz="1400" dirty="0" smtClean="0">
                  <a:solidFill>
                    <a:prstClr val="black"/>
                  </a:solidFill>
                </a:rPr>
                <a:t>Direct &amp; Manage Proj Work</a:t>
              </a:r>
              <a:endParaRPr lang="en-US" sz="1400" dirty="0">
                <a:solidFill>
                  <a:prstClr val="black"/>
                </a:solidFill>
              </a:endParaRPr>
            </a:p>
          </p:txBody>
        </p:sp>
      </p:grpSp>
      <p:grpSp>
        <p:nvGrpSpPr>
          <p:cNvPr id="5" name="Group 4"/>
          <p:cNvGrpSpPr/>
          <p:nvPr/>
        </p:nvGrpSpPr>
        <p:grpSpPr>
          <a:xfrm>
            <a:off x="893349" y="2055912"/>
            <a:ext cx="7717251" cy="560592"/>
            <a:chOff x="893349" y="2055912"/>
            <a:chExt cx="7717251" cy="560592"/>
          </a:xfrm>
          <a:solidFill>
            <a:srgbClr val="FFD7CD"/>
          </a:solidFill>
        </p:grpSpPr>
        <p:sp>
          <p:nvSpPr>
            <p:cNvPr id="14" name="Rectangle 13"/>
            <p:cNvSpPr/>
            <p:nvPr/>
          </p:nvSpPr>
          <p:spPr>
            <a:xfrm>
              <a:off x="1719002" y="2055912"/>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sz="1400" b="1" dirty="0" smtClean="0">
                  <a:solidFill>
                    <a:prstClr val="black"/>
                  </a:solidFill>
                </a:rPr>
                <a:t>Control Scope</a:t>
              </a:r>
              <a:endParaRPr lang="en-US" sz="1400" b="1" dirty="0">
                <a:solidFill>
                  <a:prstClr val="black"/>
                </a:solidFill>
              </a:endParaRPr>
            </a:p>
          </p:txBody>
        </p:sp>
        <p:sp>
          <p:nvSpPr>
            <p:cNvPr id="15" name="Rectangle 14"/>
            <p:cNvSpPr/>
            <p:nvPr/>
          </p:nvSpPr>
          <p:spPr>
            <a:xfrm>
              <a:off x="2551085" y="2055912"/>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sz="1400" b="1" dirty="0" smtClean="0">
                  <a:solidFill>
                    <a:prstClr val="black"/>
                  </a:solidFill>
                </a:rPr>
                <a:t>Control Schedule</a:t>
              </a:r>
              <a:endParaRPr lang="en-US" sz="1400" b="1" dirty="0">
                <a:solidFill>
                  <a:prstClr val="black"/>
                </a:solidFill>
              </a:endParaRPr>
            </a:p>
          </p:txBody>
        </p:sp>
        <p:sp>
          <p:nvSpPr>
            <p:cNvPr id="16" name="Rectangle 15"/>
            <p:cNvSpPr/>
            <p:nvPr/>
          </p:nvSpPr>
          <p:spPr>
            <a:xfrm>
              <a:off x="3387966" y="2061888"/>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sz="1400" b="1" dirty="0" smtClean="0">
                  <a:solidFill>
                    <a:prstClr val="black"/>
                  </a:solidFill>
                </a:rPr>
                <a:t>Control Costs</a:t>
              </a:r>
              <a:endParaRPr lang="en-US" sz="1400" b="1" dirty="0">
                <a:solidFill>
                  <a:prstClr val="black"/>
                </a:solidFill>
              </a:endParaRPr>
            </a:p>
          </p:txBody>
        </p:sp>
        <p:sp>
          <p:nvSpPr>
            <p:cNvPr id="18" name="Rectangle 17"/>
            <p:cNvSpPr/>
            <p:nvPr/>
          </p:nvSpPr>
          <p:spPr>
            <a:xfrm>
              <a:off x="4219471" y="2061888"/>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sz="1400" b="1" dirty="0" smtClean="0">
                  <a:solidFill>
                    <a:prstClr val="black"/>
                  </a:solidFill>
                </a:rPr>
                <a:t>Control Quality</a:t>
              </a:r>
              <a:endParaRPr lang="en-US" sz="1400" b="1" dirty="0">
                <a:solidFill>
                  <a:prstClr val="black"/>
                </a:solidFill>
              </a:endParaRPr>
            </a:p>
          </p:txBody>
        </p:sp>
        <p:sp>
          <p:nvSpPr>
            <p:cNvPr id="19" name="Rectangle 18"/>
            <p:cNvSpPr/>
            <p:nvPr/>
          </p:nvSpPr>
          <p:spPr>
            <a:xfrm>
              <a:off x="5047651" y="2061888"/>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sz="1400" b="1" dirty="0">
                  <a:solidFill>
                    <a:prstClr val="black"/>
                  </a:solidFill>
                </a:rPr>
                <a:t>Control </a:t>
              </a:r>
              <a:r>
                <a:rPr lang="en-US" sz="1400" b="1" dirty="0" err="1" smtClean="0">
                  <a:solidFill>
                    <a:prstClr val="black"/>
                  </a:solidFill>
                </a:rPr>
                <a:t>Comm</a:t>
              </a:r>
              <a:endParaRPr lang="en-US" sz="1400" b="1" dirty="0">
                <a:solidFill>
                  <a:prstClr val="black"/>
                </a:solidFill>
              </a:endParaRPr>
            </a:p>
          </p:txBody>
        </p:sp>
        <p:sp>
          <p:nvSpPr>
            <p:cNvPr id="20" name="Rectangle 19"/>
            <p:cNvSpPr/>
            <p:nvPr/>
          </p:nvSpPr>
          <p:spPr>
            <a:xfrm>
              <a:off x="5888793" y="2061888"/>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sz="1400" b="1" dirty="0">
                  <a:solidFill>
                    <a:prstClr val="black"/>
                  </a:solidFill>
                </a:rPr>
                <a:t>Control </a:t>
              </a:r>
              <a:r>
                <a:rPr lang="en-US" sz="1400" b="1" dirty="0" smtClean="0">
                  <a:solidFill>
                    <a:prstClr val="black"/>
                  </a:solidFill>
                </a:rPr>
                <a:t>Risks</a:t>
              </a:r>
              <a:endParaRPr lang="en-US" sz="1400" b="1" dirty="0">
                <a:solidFill>
                  <a:prstClr val="black"/>
                </a:solidFill>
              </a:endParaRPr>
            </a:p>
          </p:txBody>
        </p:sp>
        <p:sp>
          <p:nvSpPr>
            <p:cNvPr id="21" name="Rectangle 20"/>
            <p:cNvSpPr/>
            <p:nvPr/>
          </p:nvSpPr>
          <p:spPr>
            <a:xfrm>
              <a:off x="6887774" y="2067864"/>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lnSpc>
                  <a:spcPts val="1300"/>
                </a:lnSpc>
              </a:pPr>
              <a:r>
                <a:rPr lang="en-US" sz="1400" b="1" dirty="0">
                  <a:solidFill>
                    <a:prstClr val="black"/>
                  </a:solidFill>
                </a:rPr>
                <a:t>Control </a:t>
              </a:r>
              <a:r>
                <a:rPr lang="en-US" sz="1400" b="1" dirty="0" smtClean="0">
                  <a:solidFill>
                    <a:prstClr val="black"/>
                  </a:solidFill>
                </a:rPr>
                <a:t>Procurements</a:t>
              </a:r>
              <a:endParaRPr lang="en-US" sz="1400" b="1" dirty="0">
                <a:solidFill>
                  <a:prstClr val="black"/>
                </a:solidFill>
              </a:endParaRPr>
            </a:p>
          </p:txBody>
        </p:sp>
        <p:sp>
          <p:nvSpPr>
            <p:cNvPr id="22" name="Rectangle 21"/>
            <p:cNvSpPr/>
            <p:nvPr/>
          </p:nvSpPr>
          <p:spPr>
            <a:xfrm>
              <a:off x="7879080" y="2067864"/>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300"/>
                </a:lnSpc>
              </a:pPr>
              <a:r>
                <a:rPr lang="en-US" sz="1100" b="1" dirty="0">
                  <a:solidFill>
                    <a:prstClr val="black"/>
                  </a:solidFill>
                </a:rPr>
                <a:t>Control </a:t>
              </a:r>
              <a:r>
                <a:rPr lang="en-US" sz="1100" b="1" dirty="0" smtClean="0">
                  <a:solidFill>
                    <a:prstClr val="black"/>
                  </a:solidFill>
                </a:rPr>
                <a:t>S/Holder </a:t>
              </a:r>
              <a:r>
                <a:rPr lang="en-US" sz="1100" b="1" dirty="0" smtClean="0">
                  <a:solidFill>
                    <a:prstClr val="black"/>
                  </a:solidFill>
                  <a:latin typeface="Arial Narrow" panose="020B0606020202030204" pitchFamily="34" charset="0"/>
                </a:rPr>
                <a:t>Engagement</a:t>
              </a:r>
              <a:endParaRPr lang="en-US" sz="1100" b="1" dirty="0">
                <a:solidFill>
                  <a:prstClr val="black"/>
                </a:solidFill>
                <a:latin typeface="Arial Narrow" panose="020B0606020202030204" pitchFamily="34" charset="0"/>
              </a:endParaRPr>
            </a:p>
          </p:txBody>
        </p:sp>
        <p:sp>
          <p:nvSpPr>
            <p:cNvPr id="23" name="Rectangle 22"/>
            <p:cNvSpPr/>
            <p:nvPr/>
          </p:nvSpPr>
          <p:spPr>
            <a:xfrm>
              <a:off x="893349" y="2057400"/>
              <a:ext cx="731520" cy="548640"/>
            </a:xfrm>
            <a:prstGeom prst="rect">
              <a:avLst/>
            </a:prstGeom>
            <a:grp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r>
                <a:rPr lang="en-US" sz="1400" b="1" dirty="0" smtClean="0">
                  <a:solidFill>
                    <a:prstClr val="black"/>
                  </a:solidFill>
                </a:rPr>
                <a:t>Validate Scope</a:t>
              </a:r>
              <a:endParaRPr lang="en-US" sz="1400" b="1" dirty="0">
                <a:solidFill>
                  <a:prstClr val="black"/>
                </a:solidFill>
              </a:endParaRPr>
            </a:p>
          </p:txBody>
        </p:sp>
      </p:grpSp>
      <p:grpSp>
        <p:nvGrpSpPr>
          <p:cNvPr id="13" name="Group 12"/>
          <p:cNvGrpSpPr/>
          <p:nvPr/>
        </p:nvGrpSpPr>
        <p:grpSpPr>
          <a:xfrm>
            <a:off x="1259109" y="1143000"/>
            <a:ext cx="6985731" cy="924864"/>
            <a:chOff x="1259109" y="1143000"/>
            <a:chExt cx="6985731" cy="924864"/>
          </a:xfrm>
        </p:grpSpPr>
        <p:grpSp>
          <p:nvGrpSpPr>
            <p:cNvPr id="8" name="Group 7"/>
            <p:cNvGrpSpPr/>
            <p:nvPr/>
          </p:nvGrpSpPr>
          <p:grpSpPr>
            <a:xfrm>
              <a:off x="1259109" y="1143000"/>
              <a:ext cx="6985731" cy="924864"/>
              <a:chOff x="1259109" y="1143000"/>
              <a:chExt cx="6985731" cy="924864"/>
            </a:xfrm>
          </p:grpSpPr>
          <p:cxnSp>
            <p:nvCxnSpPr>
              <p:cNvPr id="12" name="Straight Arrow Connector 11"/>
              <p:cNvCxnSpPr>
                <a:stCxn id="4" idx="2"/>
                <a:endCxn id="23" idx="0"/>
              </p:cNvCxnSpPr>
              <p:nvPr/>
            </p:nvCxnSpPr>
            <p:spPr>
              <a:xfrm rot="5400000">
                <a:off x="2460463" y="-58353"/>
                <a:ext cx="914400" cy="3317107"/>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2"/>
                <a:endCxn id="14" idx="0"/>
              </p:cNvCxnSpPr>
              <p:nvPr/>
            </p:nvCxnSpPr>
            <p:spPr>
              <a:xfrm rot="5400000">
                <a:off x="2874033" y="353729"/>
                <a:ext cx="912912" cy="2491454"/>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2"/>
                <a:endCxn id="15" idx="0"/>
              </p:cNvCxnSpPr>
              <p:nvPr/>
            </p:nvCxnSpPr>
            <p:spPr>
              <a:xfrm rot="5400000">
                <a:off x="3290075" y="769771"/>
                <a:ext cx="912912" cy="1659371"/>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 idx="2"/>
                <a:endCxn id="16" idx="0"/>
              </p:cNvCxnSpPr>
              <p:nvPr/>
            </p:nvCxnSpPr>
            <p:spPr>
              <a:xfrm rot="5400000">
                <a:off x="3705527" y="1191199"/>
                <a:ext cx="918888" cy="822490"/>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4" idx="2"/>
                <a:endCxn id="18" idx="0"/>
              </p:cNvCxnSpPr>
              <p:nvPr/>
            </p:nvCxnSpPr>
            <p:spPr>
              <a:xfrm rot="16200000" flipH="1">
                <a:off x="4121279" y="1597936"/>
                <a:ext cx="918888" cy="901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4" idx="2"/>
                <a:endCxn id="19" idx="0"/>
              </p:cNvCxnSpPr>
              <p:nvPr/>
            </p:nvCxnSpPr>
            <p:spPr>
              <a:xfrm rot="16200000" flipH="1">
                <a:off x="4535369" y="1183846"/>
                <a:ext cx="918888" cy="837195"/>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4" idx="2"/>
                <a:endCxn id="20" idx="0"/>
              </p:cNvCxnSpPr>
              <p:nvPr/>
            </p:nvCxnSpPr>
            <p:spPr>
              <a:xfrm rot="16200000" flipH="1">
                <a:off x="4955940" y="763275"/>
                <a:ext cx="918888" cy="1678337"/>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4" idx="2"/>
                <a:endCxn id="21" idx="0"/>
              </p:cNvCxnSpPr>
              <p:nvPr/>
            </p:nvCxnSpPr>
            <p:spPr>
              <a:xfrm rot="16200000" flipH="1">
                <a:off x="5452443" y="266773"/>
                <a:ext cx="924864" cy="2677318"/>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 idx="2"/>
                <a:endCxn id="22" idx="0"/>
              </p:cNvCxnSpPr>
              <p:nvPr/>
            </p:nvCxnSpPr>
            <p:spPr>
              <a:xfrm rot="16200000" flipH="1">
                <a:off x="5948096" y="-228880"/>
                <a:ext cx="924864" cy="3668624"/>
              </a:xfrm>
              <a:prstGeom prst="bentConnector3">
                <a:avLst>
                  <a:gd name="adj1" fmla="val 50000"/>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4560277" y="1233808"/>
              <a:ext cx="714308" cy="307777"/>
            </a:xfrm>
            <a:prstGeom prst="rect">
              <a:avLst/>
            </a:prstGeom>
            <a:noFill/>
            <a:ln w="19050">
              <a:noFill/>
            </a:ln>
          </p:spPr>
          <p:txBody>
            <a:bodyPr wrap="square" rtlCol="0">
              <a:spAutoFit/>
            </a:bodyPr>
            <a:lstStyle>
              <a:defPPr>
                <a:defRPr lang="en-US"/>
              </a:defPPr>
              <a:lvl1pPr marL="117475" indent="-117475">
                <a:buFont typeface="Arial" panose="020B0604020202020204" pitchFamily="34" charset="0"/>
                <a:buChar char="•"/>
                <a:defRPr sz="1400"/>
              </a:lvl1pPr>
            </a:lstStyle>
            <a:p>
              <a:r>
                <a:rPr lang="en-US" b="1" dirty="0">
                  <a:solidFill>
                    <a:prstClr val="black"/>
                  </a:solidFill>
                </a:rPr>
                <a:t>WPD</a:t>
              </a:r>
            </a:p>
          </p:txBody>
        </p:sp>
      </p:grpSp>
      <p:grpSp>
        <p:nvGrpSpPr>
          <p:cNvPr id="17" name="Group 16"/>
          <p:cNvGrpSpPr/>
          <p:nvPr/>
        </p:nvGrpSpPr>
        <p:grpSpPr>
          <a:xfrm>
            <a:off x="1259109" y="2604552"/>
            <a:ext cx="6985730" cy="900649"/>
            <a:chOff x="1259109" y="2604552"/>
            <a:chExt cx="6985730" cy="900649"/>
          </a:xfrm>
        </p:grpSpPr>
        <p:grpSp>
          <p:nvGrpSpPr>
            <p:cNvPr id="9" name="Group 8"/>
            <p:cNvGrpSpPr/>
            <p:nvPr/>
          </p:nvGrpSpPr>
          <p:grpSpPr>
            <a:xfrm>
              <a:off x="1259109" y="2604552"/>
              <a:ext cx="6985730" cy="900649"/>
              <a:chOff x="1259109" y="2604552"/>
              <a:chExt cx="6985730" cy="900649"/>
            </a:xfrm>
          </p:grpSpPr>
          <p:cxnSp>
            <p:nvCxnSpPr>
              <p:cNvPr id="52" name="Straight Arrow Connector 51"/>
              <p:cNvCxnSpPr>
                <a:stCxn id="71" idx="0"/>
                <a:endCxn id="23" idx="2"/>
              </p:cNvCxnSpPr>
              <p:nvPr/>
            </p:nvCxnSpPr>
            <p:spPr>
              <a:xfrm rot="16200000" flipV="1">
                <a:off x="2468832" y="1396317"/>
                <a:ext cx="899160" cy="3318606"/>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a:stCxn id="71" idx="0"/>
                <a:endCxn id="14" idx="2"/>
              </p:cNvCxnSpPr>
              <p:nvPr/>
            </p:nvCxnSpPr>
            <p:spPr>
              <a:xfrm rot="16200000" flipV="1">
                <a:off x="2880915" y="1808399"/>
                <a:ext cx="900648" cy="2492953"/>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71" idx="0"/>
                <a:endCxn id="15" idx="2"/>
              </p:cNvCxnSpPr>
              <p:nvPr/>
            </p:nvCxnSpPr>
            <p:spPr>
              <a:xfrm rot="16200000" flipV="1">
                <a:off x="3296956" y="2224441"/>
                <a:ext cx="900648" cy="1660870"/>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71" idx="0"/>
                <a:endCxn id="16" idx="2"/>
              </p:cNvCxnSpPr>
              <p:nvPr/>
            </p:nvCxnSpPr>
            <p:spPr>
              <a:xfrm rot="16200000" flipV="1">
                <a:off x="3718385" y="2645869"/>
                <a:ext cx="894672" cy="823989"/>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71" idx="0"/>
                <a:endCxn id="18" idx="2"/>
              </p:cNvCxnSpPr>
              <p:nvPr/>
            </p:nvCxnSpPr>
            <p:spPr>
              <a:xfrm flipV="1">
                <a:off x="4577715" y="2610528"/>
                <a:ext cx="7516" cy="894672"/>
              </a:xfrm>
              <a:prstGeom prst="straightConnector1">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71" idx="0"/>
                <a:endCxn id="19" idx="2"/>
              </p:cNvCxnSpPr>
              <p:nvPr/>
            </p:nvCxnSpPr>
            <p:spPr>
              <a:xfrm rot="5400000" flipH="1" flipV="1">
                <a:off x="4548227" y="2640016"/>
                <a:ext cx="894672" cy="835696"/>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71" idx="0"/>
                <a:endCxn id="20" idx="2"/>
              </p:cNvCxnSpPr>
              <p:nvPr/>
            </p:nvCxnSpPr>
            <p:spPr>
              <a:xfrm rot="5400000" flipH="1" flipV="1">
                <a:off x="4968798" y="2219445"/>
                <a:ext cx="894672" cy="1676838"/>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71" idx="0"/>
                <a:endCxn id="21" idx="2"/>
              </p:cNvCxnSpPr>
              <p:nvPr/>
            </p:nvCxnSpPr>
            <p:spPr>
              <a:xfrm rot="5400000" flipH="1" flipV="1">
                <a:off x="5471276" y="1722943"/>
                <a:ext cx="888696" cy="2675819"/>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71" idx="0"/>
                <a:endCxn id="22" idx="2"/>
              </p:cNvCxnSpPr>
              <p:nvPr/>
            </p:nvCxnSpPr>
            <p:spPr>
              <a:xfrm rot="5400000" flipH="1" flipV="1">
                <a:off x="5966929" y="1227290"/>
                <a:ext cx="888696" cy="3667125"/>
              </a:xfrm>
              <a:prstGeom prst="bentConnector3">
                <a:avLst>
                  <a:gd name="adj1" fmla="val 50000"/>
                </a:avLst>
              </a:prstGeom>
              <a:ln w="190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4569329" y="3075958"/>
              <a:ext cx="705255" cy="307777"/>
            </a:xfrm>
            <a:prstGeom prst="rect">
              <a:avLst/>
            </a:prstGeom>
            <a:noFill/>
            <a:ln w="19050">
              <a:noFill/>
            </a:ln>
          </p:spPr>
          <p:txBody>
            <a:bodyPr wrap="square" rtlCol="0">
              <a:spAutoFit/>
            </a:bodyPr>
            <a:lstStyle/>
            <a:p>
              <a:pPr marL="117475" indent="-117475">
                <a:buFont typeface="Arial" panose="020B0604020202020204" pitchFamily="34" charset="0"/>
                <a:buChar char="•"/>
              </a:pPr>
              <a:r>
                <a:rPr lang="en-US" sz="1400" b="1" dirty="0" smtClean="0">
                  <a:solidFill>
                    <a:srgbClr val="FF0066"/>
                  </a:solidFill>
                </a:rPr>
                <a:t>WPIs</a:t>
              </a:r>
              <a:endParaRPr lang="en-US" sz="1400" b="1" dirty="0">
                <a:solidFill>
                  <a:srgbClr val="FF0066"/>
                </a:solidFill>
              </a:endParaRPr>
            </a:p>
          </p:txBody>
        </p:sp>
      </p:grpSp>
      <p:grpSp>
        <p:nvGrpSpPr>
          <p:cNvPr id="11" name="Group 10"/>
          <p:cNvGrpSpPr/>
          <p:nvPr/>
        </p:nvGrpSpPr>
        <p:grpSpPr>
          <a:xfrm>
            <a:off x="1846906" y="3505200"/>
            <a:ext cx="3050849" cy="457200"/>
            <a:chOff x="1846906" y="3505200"/>
            <a:chExt cx="3050849" cy="457200"/>
          </a:xfrm>
        </p:grpSpPr>
        <p:sp>
          <p:nvSpPr>
            <p:cNvPr id="71" name="Rectangle 70"/>
            <p:cNvSpPr/>
            <p:nvPr/>
          </p:nvSpPr>
          <p:spPr>
            <a:xfrm>
              <a:off x="4257675" y="3505200"/>
              <a:ext cx="640080" cy="457200"/>
            </a:xfrm>
            <a:prstGeom prst="rect">
              <a:avLst/>
            </a:prstGeom>
            <a:solidFill>
              <a:srgbClr val="FFD7CD"/>
            </a:solidFill>
            <a:ln w="190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endParaRPr lang="en-US" dirty="0">
                <a:solidFill>
                  <a:prstClr val="black"/>
                </a:solidFill>
              </a:endParaRPr>
            </a:p>
          </p:txBody>
        </p:sp>
        <p:sp>
          <p:nvSpPr>
            <p:cNvPr id="41" name="TextBox 40"/>
            <p:cNvSpPr txBox="1"/>
            <p:nvPr/>
          </p:nvSpPr>
          <p:spPr>
            <a:xfrm>
              <a:off x="1846906" y="3552768"/>
              <a:ext cx="2420294" cy="307777"/>
            </a:xfrm>
            <a:prstGeom prst="rect">
              <a:avLst/>
            </a:prstGeom>
            <a:noFill/>
          </p:spPr>
          <p:txBody>
            <a:bodyPr wrap="square" rtlCol="0">
              <a:spAutoFit/>
            </a:bodyPr>
            <a:lstStyle/>
            <a:p>
              <a:pPr algn="r"/>
              <a:r>
                <a:rPr lang="en-US" sz="1400" dirty="0" smtClean="0">
                  <a:solidFill>
                    <a:prstClr val="black"/>
                  </a:solidFill>
                </a:rPr>
                <a:t>Monitor &amp; Control Proj Work</a:t>
              </a:r>
              <a:endParaRPr lang="en-US" sz="1400" dirty="0">
                <a:solidFill>
                  <a:prstClr val="black"/>
                </a:solidFill>
              </a:endParaRPr>
            </a:p>
          </p:txBody>
        </p:sp>
      </p:grpSp>
      <p:grpSp>
        <p:nvGrpSpPr>
          <p:cNvPr id="24" name="Group 23"/>
          <p:cNvGrpSpPr/>
          <p:nvPr/>
        </p:nvGrpSpPr>
        <p:grpSpPr>
          <a:xfrm>
            <a:off x="719522" y="3962400"/>
            <a:ext cx="2785678" cy="754787"/>
            <a:chOff x="414722" y="4518847"/>
            <a:chExt cx="2785678" cy="754787"/>
          </a:xfrm>
        </p:grpSpPr>
        <p:sp>
          <p:nvSpPr>
            <p:cNvPr id="42" name="Rectangle 41"/>
            <p:cNvSpPr/>
            <p:nvPr/>
          </p:nvSpPr>
          <p:spPr>
            <a:xfrm>
              <a:off x="1514947" y="4816434"/>
              <a:ext cx="640080" cy="457200"/>
            </a:xfrm>
            <a:prstGeom prst="rect">
              <a:avLst/>
            </a:prstGeom>
            <a:solidFill>
              <a:srgbClr val="FFD7CD"/>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endParaRPr lang="en-US" dirty="0">
                <a:solidFill>
                  <a:prstClr val="black"/>
                </a:solidFill>
              </a:endParaRPr>
            </a:p>
          </p:txBody>
        </p:sp>
        <p:sp>
          <p:nvSpPr>
            <p:cNvPr id="49" name="TextBox 48"/>
            <p:cNvSpPr txBox="1"/>
            <p:nvPr/>
          </p:nvSpPr>
          <p:spPr>
            <a:xfrm>
              <a:off x="414722" y="4518847"/>
              <a:ext cx="2785678" cy="307777"/>
            </a:xfrm>
            <a:prstGeom prst="rect">
              <a:avLst/>
            </a:prstGeom>
            <a:noFill/>
          </p:spPr>
          <p:txBody>
            <a:bodyPr wrap="square" rtlCol="0">
              <a:spAutoFit/>
            </a:bodyPr>
            <a:lstStyle/>
            <a:p>
              <a:pPr algn="r"/>
              <a:r>
                <a:rPr lang="en-US" sz="1400" dirty="0" smtClean="0">
                  <a:solidFill>
                    <a:prstClr val="black"/>
                  </a:solidFill>
                </a:rPr>
                <a:t>Perform Integrated Change Control</a:t>
              </a:r>
              <a:endParaRPr lang="en-US" sz="1400" dirty="0">
                <a:solidFill>
                  <a:prstClr val="black"/>
                </a:solidFill>
              </a:endParaRPr>
            </a:p>
          </p:txBody>
        </p:sp>
      </p:grpSp>
      <p:grpSp>
        <p:nvGrpSpPr>
          <p:cNvPr id="28" name="Group 27"/>
          <p:cNvGrpSpPr/>
          <p:nvPr/>
        </p:nvGrpSpPr>
        <p:grpSpPr>
          <a:xfrm>
            <a:off x="2823914" y="5369178"/>
            <a:ext cx="1268038" cy="735922"/>
            <a:chOff x="3911490" y="4835778"/>
            <a:chExt cx="1268038" cy="735922"/>
          </a:xfrm>
        </p:grpSpPr>
        <p:sp>
          <p:nvSpPr>
            <p:cNvPr id="43" name="Rectangle 42"/>
            <p:cNvSpPr/>
            <p:nvPr/>
          </p:nvSpPr>
          <p:spPr>
            <a:xfrm>
              <a:off x="4257496" y="5114500"/>
              <a:ext cx="640080" cy="457200"/>
            </a:xfrm>
            <a:prstGeom prst="rect">
              <a:avLst/>
            </a:prstGeom>
            <a:solidFill>
              <a:schemeClr val="accent3">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endParaRPr lang="en-US" dirty="0">
                <a:solidFill>
                  <a:prstClr val="black"/>
                </a:solidFill>
              </a:endParaRPr>
            </a:p>
          </p:txBody>
        </p:sp>
        <p:sp>
          <p:nvSpPr>
            <p:cNvPr id="51" name="TextBox 50"/>
            <p:cNvSpPr txBox="1"/>
            <p:nvPr/>
          </p:nvSpPr>
          <p:spPr>
            <a:xfrm>
              <a:off x="3911490" y="4835778"/>
              <a:ext cx="1268038" cy="307777"/>
            </a:xfrm>
            <a:prstGeom prst="rect">
              <a:avLst/>
            </a:prstGeom>
            <a:noFill/>
          </p:spPr>
          <p:txBody>
            <a:bodyPr wrap="square" rtlCol="0">
              <a:spAutoFit/>
            </a:bodyPr>
            <a:lstStyle/>
            <a:p>
              <a:pPr algn="r"/>
              <a:r>
                <a:rPr lang="en-US" sz="1400" dirty="0" smtClean="0">
                  <a:solidFill>
                    <a:prstClr val="black"/>
                  </a:solidFill>
                </a:rPr>
                <a:t>Develop PMP</a:t>
              </a:r>
              <a:endParaRPr lang="en-US" sz="1400" dirty="0">
                <a:solidFill>
                  <a:prstClr val="black"/>
                </a:solidFill>
              </a:endParaRPr>
            </a:p>
          </p:txBody>
        </p:sp>
      </p:grpSp>
      <p:grpSp>
        <p:nvGrpSpPr>
          <p:cNvPr id="83" name="Group 82"/>
          <p:cNvGrpSpPr/>
          <p:nvPr/>
        </p:nvGrpSpPr>
        <p:grpSpPr>
          <a:xfrm>
            <a:off x="5515983" y="5647900"/>
            <a:ext cx="2252003" cy="457200"/>
            <a:chOff x="6083105" y="5571700"/>
            <a:chExt cx="2252003" cy="457200"/>
          </a:xfrm>
        </p:grpSpPr>
        <p:sp>
          <p:nvSpPr>
            <p:cNvPr id="44" name="Rectangle 43"/>
            <p:cNvSpPr/>
            <p:nvPr/>
          </p:nvSpPr>
          <p:spPr>
            <a:xfrm>
              <a:off x="6083105" y="5571700"/>
              <a:ext cx="640080" cy="457200"/>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endParaRPr lang="en-US" dirty="0">
                <a:solidFill>
                  <a:prstClr val="black"/>
                </a:solidFill>
              </a:endParaRPr>
            </a:p>
          </p:txBody>
        </p:sp>
        <p:sp>
          <p:nvSpPr>
            <p:cNvPr id="53" name="TextBox 52"/>
            <p:cNvSpPr txBox="1"/>
            <p:nvPr/>
          </p:nvSpPr>
          <p:spPr>
            <a:xfrm>
              <a:off x="6692430" y="5650523"/>
              <a:ext cx="1642678" cy="307777"/>
            </a:xfrm>
            <a:prstGeom prst="rect">
              <a:avLst/>
            </a:prstGeom>
            <a:noFill/>
          </p:spPr>
          <p:txBody>
            <a:bodyPr wrap="square" rtlCol="0">
              <a:spAutoFit/>
            </a:bodyPr>
            <a:lstStyle/>
            <a:p>
              <a:r>
                <a:rPr lang="en-US" sz="1400" dirty="0" smtClean="0">
                  <a:solidFill>
                    <a:prstClr val="black"/>
                  </a:solidFill>
                </a:rPr>
                <a:t>Manage Proj Team</a:t>
              </a:r>
              <a:endParaRPr lang="en-US" sz="1400" dirty="0">
                <a:solidFill>
                  <a:prstClr val="black"/>
                </a:solidFill>
              </a:endParaRPr>
            </a:p>
          </p:txBody>
        </p:sp>
      </p:grpSp>
      <p:grpSp>
        <p:nvGrpSpPr>
          <p:cNvPr id="93" name="Group 92"/>
          <p:cNvGrpSpPr/>
          <p:nvPr/>
        </p:nvGrpSpPr>
        <p:grpSpPr>
          <a:xfrm>
            <a:off x="5224078" y="4777154"/>
            <a:ext cx="1289538" cy="709246"/>
            <a:chOff x="5791200" y="4648200"/>
            <a:chExt cx="1289538" cy="709246"/>
          </a:xfrm>
        </p:grpSpPr>
        <p:sp>
          <p:nvSpPr>
            <p:cNvPr id="45" name="Rectangle 44"/>
            <p:cNvSpPr/>
            <p:nvPr/>
          </p:nvSpPr>
          <p:spPr>
            <a:xfrm>
              <a:off x="6088966" y="4648200"/>
              <a:ext cx="640080" cy="457200"/>
            </a:xfrm>
            <a:prstGeom prst="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288" rIns="18288" rtlCol="0" anchor="ctr"/>
            <a:lstStyle/>
            <a:p>
              <a:pPr algn="ctr"/>
              <a:endParaRPr lang="en-US" dirty="0">
                <a:solidFill>
                  <a:prstClr val="black"/>
                </a:solidFill>
              </a:endParaRPr>
            </a:p>
          </p:txBody>
        </p:sp>
        <p:sp>
          <p:nvSpPr>
            <p:cNvPr id="84" name="TextBox 83"/>
            <p:cNvSpPr txBox="1"/>
            <p:nvPr/>
          </p:nvSpPr>
          <p:spPr>
            <a:xfrm>
              <a:off x="5791200" y="5049669"/>
              <a:ext cx="1289538" cy="307777"/>
            </a:xfrm>
            <a:prstGeom prst="rect">
              <a:avLst/>
            </a:prstGeom>
            <a:noFill/>
          </p:spPr>
          <p:txBody>
            <a:bodyPr wrap="square" rtlCol="0">
              <a:spAutoFit/>
            </a:bodyPr>
            <a:lstStyle/>
            <a:p>
              <a:r>
                <a:rPr lang="en-US" sz="1400" dirty="0" smtClean="0">
                  <a:solidFill>
                    <a:prstClr val="black"/>
                  </a:solidFill>
                </a:rPr>
                <a:t>Manage </a:t>
              </a:r>
              <a:r>
                <a:rPr lang="en-US" sz="1400" dirty="0" err="1" smtClean="0">
                  <a:solidFill>
                    <a:prstClr val="black"/>
                  </a:solidFill>
                </a:rPr>
                <a:t>Comm</a:t>
              </a:r>
              <a:endParaRPr lang="en-US" sz="1400" dirty="0">
                <a:solidFill>
                  <a:prstClr val="black"/>
                </a:solidFill>
              </a:endParaRPr>
            </a:p>
          </p:txBody>
        </p:sp>
      </p:grpSp>
      <p:grpSp>
        <p:nvGrpSpPr>
          <p:cNvPr id="111" name="Group 110"/>
          <p:cNvGrpSpPr/>
          <p:nvPr/>
        </p:nvGrpSpPr>
        <p:grpSpPr>
          <a:xfrm>
            <a:off x="2459828" y="2336208"/>
            <a:ext cx="5159465" cy="3540293"/>
            <a:chOff x="2459828" y="2336208"/>
            <a:chExt cx="5159465" cy="3540293"/>
          </a:xfrm>
        </p:grpSpPr>
        <p:cxnSp>
          <p:nvCxnSpPr>
            <p:cNvPr id="62" name="Straight Arrow Connector 35"/>
            <p:cNvCxnSpPr>
              <a:stCxn id="71" idx="2"/>
              <a:endCxn id="43" idx="3"/>
            </p:cNvCxnSpPr>
            <p:nvPr/>
          </p:nvCxnSpPr>
          <p:spPr>
            <a:xfrm rot="5400000">
              <a:off x="3236808" y="4535593"/>
              <a:ext cx="1914100" cy="767715"/>
            </a:xfrm>
            <a:prstGeom prst="bentConnector2">
              <a:avLst/>
            </a:prstGeom>
            <a:ln w="19050">
              <a:solidFill>
                <a:srgbClr val="00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0" name="Group 49"/>
            <p:cNvGrpSpPr/>
            <p:nvPr/>
          </p:nvGrpSpPr>
          <p:grpSpPr>
            <a:xfrm>
              <a:off x="2459828" y="3962399"/>
              <a:ext cx="2814757" cy="526187"/>
              <a:chOff x="2459828" y="3962399"/>
              <a:chExt cx="2814757" cy="526187"/>
            </a:xfrm>
          </p:grpSpPr>
          <p:cxnSp>
            <p:nvCxnSpPr>
              <p:cNvPr id="63" name="Straight Arrow Connector 11"/>
              <p:cNvCxnSpPr>
                <a:stCxn id="71" idx="2"/>
                <a:endCxn id="42" idx="3"/>
              </p:cNvCxnSpPr>
              <p:nvPr/>
            </p:nvCxnSpPr>
            <p:spPr>
              <a:xfrm rot="5400000">
                <a:off x="3255678" y="3166549"/>
                <a:ext cx="526187" cy="2117888"/>
              </a:xfrm>
              <a:prstGeom prst="bentConnector2">
                <a:avLst/>
              </a:prstGeom>
              <a:ln w="19050">
                <a:solidFill>
                  <a:srgbClr val="00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544373" y="4085537"/>
                <a:ext cx="730212" cy="307777"/>
              </a:xfrm>
              <a:prstGeom prst="rect">
                <a:avLst/>
              </a:prstGeom>
              <a:noFill/>
              <a:ln w="19050">
                <a:noFill/>
              </a:ln>
            </p:spPr>
            <p:txBody>
              <a:bodyPr wrap="square" rtlCol="0">
                <a:spAutoFit/>
              </a:bodyPr>
              <a:lstStyle/>
              <a:p>
                <a:pPr marL="117475" indent="-117475">
                  <a:buFont typeface="Arial" panose="020B0604020202020204" pitchFamily="34" charset="0"/>
                  <a:buChar char="•"/>
                </a:pPr>
                <a:r>
                  <a:rPr lang="en-US" sz="1400" b="1" dirty="0" smtClean="0">
                    <a:solidFill>
                      <a:srgbClr val="0000FF"/>
                    </a:solidFill>
                  </a:rPr>
                  <a:t>WPRs</a:t>
                </a:r>
                <a:endParaRPr lang="en-US" sz="1400" b="1" dirty="0">
                  <a:solidFill>
                    <a:srgbClr val="0000FF"/>
                  </a:solidFill>
                </a:endParaRPr>
              </a:p>
            </p:txBody>
          </p:sp>
        </p:grpSp>
        <p:cxnSp>
          <p:nvCxnSpPr>
            <p:cNvPr id="67" name="Straight Arrow Connector 11"/>
            <p:cNvCxnSpPr>
              <a:stCxn id="71" idx="2"/>
              <a:endCxn id="20" idx="3"/>
            </p:cNvCxnSpPr>
            <p:nvPr/>
          </p:nvCxnSpPr>
          <p:spPr>
            <a:xfrm rot="5400000" flipH="1" flipV="1">
              <a:off x="4785918" y="2128005"/>
              <a:ext cx="1626192" cy="2042598"/>
            </a:xfrm>
            <a:prstGeom prst="bentConnector4">
              <a:avLst>
                <a:gd name="adj1" fmla="val -32080"/>
                <a:gd name="adj2" fmla="val 108322"/>
              </a:avLst>
            </a:prstGeom>
            <a:ln w="19050">
              <a:solidFill>
                <a:srgbClr val="00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Straight Arrow Connector 11"/>
            <p:cNvCxnSpPr>
              <a:stCxn id="71" idx="2"/>
              <a:endCxn id="21" idx="3"/>
            </p:cNvCxnSpPr>
            <p:nvPr/>
          </p:nvCxnSpPr>
          <p:spPr>
            <a:xfrm rot="5400000" flipH="1" flipV="1">
              <a:off x="5288396" y="1631502"/>
              <a:ext cx="1620216" cy="3041579"/>
            </a:xfrm>
            <a:prstGeom prst="bentConnector4">
              <a:avLst>
                <a:gd name="adj1" fmla="val -32198"/>
                <a:gd name="adj2" fmla="val 105974"/>
              </a:avLst>
            </a:prstGeom>
            <a:ln w="19050">
              <a:solidFill>
                <a:srgbClr val="00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6" name="Straight Arrow Connector 11"/>
            <p:cNvCxnSpPr>
              <a:stCxn id="71" idx="2"/>
              <a:endCxn id="45" idx="1"/>
            </p:cNvCxnSpPr>
            <p:nvPr/>
          </p:nvCxnSpPr>
          <p:spPr>
            <a:xfrm rot="16200000" flipH="1">
              <a:off x="4528102" y="4012012"/>
              <a:ext cx="1043354" cy="944129"/>
            </a:xfrm>
            <a:prstGeom prst="bentConnector2">
              <a:avLst/>
            </a:prstGeom>
            <a:ln w="19050">
              <a:solidFill>
                <a:srgbClr val="00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90" name="Straight Arrow Connector 11"/>
            <p:cNvCxnSpPr>
              <a:stCxn id="71" idx="2"/>
              <a:endCxn id="44" idx="1"/>
            </p:cNvCxnSpPr>
            <p:nvPr/>
          </p:nvCxnSpPr>
          <p:spPr>
            <a:xfrm rot="16200000" flipH="1">
              <a:off x="4089799" y="4450316"/>
              <a:ext cx="1914100" cy="938268"/>
            </a:xfrm>
            <a:prstGeom prst="bentConnector2">
              <a:avLst/>
            </a:prstGeom>
            <a:ln w="19050">
              <a:solidFill>
                <a:srgbClr val="0000FF"/>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13" name="Group 112"/>
          <p:cNvGrpSpPr/>
          <p:nvPr/>
        </p:nvGrpSpPr>
        <p:grpSpPr>
          <a:xfrm>
            <a:off x="2096709" y="4717186"/>
            <a:ext cx="1625368" cy="1159313"/>
            <a:chOff x="2096709" y="4717186"/>
            <a:chExt cx="1625368" cy="1159313"/>
          </a:xfrm>
        </p:grpSpPr>
        <p:cxnSp>
          <p:nvCxnSpPr>
            <p:cNvPr id="64" name="Straight Arrow Connector 11"/>
            <p:cNvCxnSpPr>
              <a:stCxn id="42" idx="2"/>
              <a:endCxn id="43" idx="1"/>
            </p:cNvCxnSpPr>
            <p:nvPr/>
          </p:nvCxnSpPr>
          <p:spPr>
            <a:xfrm rot="16200000" flipH="1">
              <a:off x="2075197" y="4781776"/>
              <a:ext cx="1159313" cy="1030133"/>
            </a:xfrm>
            <a:prstGeom prst="bentConnector2">
              <a:avLst/>
            </a:prstGeom>
            <a:ln w="63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2096709" y="4800600"/>
              <a:ext cx="1625368" cy="523220"/>
            </a:xfrm>
            <a:prstGeom prst="rect">
              <a:avLst/>
            </a:prstGeom>
            <a:noFill/>
          </p:spPr>
          <p:txBody>
            <a:bodyPr wrap="square" rtlCol="0">
              <a:spAutoFit/>
            </a:bodyPr>
            <a:lstStyle/>
            <a:p>
              <a:pPr marL="117475" indent="-117475">
                <a:buFont typeface="Arial" panose="020B0604020202020204" pitchFamily="34" charset="0"/>
                <a:buChar char="•"/>
              </a:pPr>
              <a:r>
                <a:rPr lang="en-US" sz="1400" dirty="0" smtClean="0">
                  <a:solidFill>
                    <a:prstClr val="black"/>
                  </a:solidFill>
                </a:rPr>
                <a:t>Approved Change Requests</a:t>
              </a:r>
              <a:endParaRPr lang="en-US" sz="1400" dirty="0">
                <a:solidFill>
                  <a:prstClr val="black"/>
                </a:solidFill>
              </a:endParaRPr>
            </a:p>
          </p:txBody>
        </p:sp>
      </p:grpSp>
      <p:grpSp>
        <p:nvGrpSpPr>
          <p:cNvPr id="114" name="Group 113"/>
          <p:cNvGrpSpPr/>
          <p:nvPr/>
        </p:nvGrpSpPr>
        <p:grpSpPr>
          <a:xfrm>
            <a:off x="6161924" y="2342184"/>
            <a:ext cx="2601075" cy="3146442"/>
            <a:chOff x="6161924" y="2342184"/>
            <a:chExt cx="2601075" cy="3146442"/>
          </a:xfrm>
        </p:grpSpPr>
        <p:cxnSp>
          <p:nvCxnSpPr>
            <p:cNvPr id="77" name="Straight Arrow Connector 11"/>
            <p:cNvCxnSpPr>
              <a:stCxn id="45" idx="3"/>
              <a:endCxn id="22" idx="3"/>
            </p:cNvCxnSpPr>
            <p:nvPr/>
          </p:nvCxnSpPr>
          <p:spPr>
            <a:xfrm flipV="1">
              <a:off x="6161924" y="2342184"/>
              <a:ext cx="2448676" cy="2663570"/>
            </a:xfrm>
            <a:prstGeom prst="bentConnector3">
              <a:avLst>
                <a:gd name="adj1" fmla="val 109336"/>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7031466" y="4965406"/>
              <a:ext cx="1731533" cy="523220"/>
            </a:xfrm>
            <a:prstGeom prst="rect">
              <a:avLst/>
            </a:prstGeom>
            <a:noFill/>
            <a:ln w="12700">
              <a:noFill/>
            </a:ln>
          </p:spPr>
          <p:txBody>
            <a:bodyPr wrap="square" rtlCol="0">
              <a:spAutoFit/>
            </a:bodyPr>
            <a:lstStyle/>
            <a:p>
              <a:pPr marL="117475" indent="-117475">
                <a:buFont typeface="Arial" panose="020B0604020202020204" pitchFamily="34" charset="0"/>
                <a:buChar char="•"/>
              </a:pPr>
              <a:r>
                <a:rPr lang="en-US" sz="1400" dirty="0" smtClean="0">
                  <a:solidFill>
                    <a:prstClr val="black"/>
                  </a:solidFill>
                </a:rPr>
                <a:t>Project Documents Updates</a:t>
              </a:r>
              <a:endParaRPr lang="en-US" sz="1400" dirty="0">
                <a:solidFill>
                  <a:prstClr val="black"/>
                </a:solidFill>
              </a:endParaRPr>
            </a:p>
          </p:txBody>
        </p:sp>
      </p:grpSp>
      <p:grpSp>
        <p:nvGrpSpPr>
          <p:cNvPr id="112" name="Group 111"/>
          <p:cNvGrpSpPr/>
          <p:nvPr/>
        </p:nvGrpSpPr>
        <p:grpSpPr>
          <a:xfrm>
            <a:off x="1117832" y="914400"/>
            <a:ext cx="3138344" cy="5692988"/>
            <a:chOff x="1117832" y="914400"/>
            <a:chExt cx="3138344" cy="5692988"/>
          </a:xfrm>
        </p:grpSpPr>
        <p:cxnSp>
          <p:nvCxnSpPr>
            <p:cNvPr id="104" name="Straight Arrow Connector 11"/>
            <p:cNvCxnSpPr>
              <a:stCxn id="4" idx="1"/>
              <a:endCxn id="43" idx="2"/>
            </p:cNvCxnSpPr>
            <p:nvPr/>
          </p:nvCxnSpPr>
          <p:spPr>
            <a:xfrm rot="10800000" flipV="1">
              <a:off x="3489960" y="914400"/>
              <a:ext cx="766216" cy="5190700"/>
            </a:xfrm>
            <a:prstGeom prst="bentConnector4">
              <a:avLst>
                <a:gd name="adj1" fmla="val 481995"/>
                <a:gd name="adj2" fmla="val 104404"/>
              </a:avLst>
            </a:prstGeom>
            <a:ln w="127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1117832" y="6299611"/>
              <a:ext cx="1930168" cy="307777"/>
            </a:xfrm>
            <a:prstGeom prst="rect">
              <a:avLst/>
            </a:prstGeom>
            <a:noFill/>
            <a:ln w="12700">
              <a:noFill/>
            </a:ln>
          </p:spPr>
          <p:txBody>
            <a:bodyPr wrap="square" rtlCol="0">
              <a:spAutoFit/>
            </a:bodyPr>
            <a:lstStyle/>
            <a:p>
              <a:pPr marL="117475" indent="-117475">
                <a:buFont typeface="Arial" panose="020B0604020202020204" pitchFamily="34" charset="0"/>
                <a:buChar char="•"/>
              </a:pPr>
              <a:r>
                <a:rPr lang="en-US" sz="1400" dirty="0" smtClean="0">
                  <a:solidFill>
                    <a:prstClr val="black"/>
                  </a:solidFill>
                </a:rPr>
                <a:t>Project Plan Updates</a:t>
              </a:r>
              <a:endParaRPr lang="en-US" sz="1400" dirty="0">
                <a:solidFill>
                  <a:prstClr val="black"/>
                </a:solidFill>
              </a:endParaRPr>
            </a:p>
          </p:txBody>
        </p:sp>
      </p:grpSp>
      <p:cxnSp>
        <p:nvCxnSpPr>
          <p:cNvPr id="115" name="Straight Connector 114"/>
          <p:cNvCxnSpPr/>
          <p:nvPr/>
        </p:nvCxnSpPr>
        <p:spPr>
          <a:xfrm>
            <a:off x="-13855" y="513748"/>
            <a:ext cx="9144000" cy="0"/>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32588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8757</TotalTime>
  <Words>2010</Words>
  <Application>Microsoft Office PowerPoint</Application>
  <PresentationFormat>On-screen Show (4:3)</PresentationFormat>
  <Paragraphs>331</Paragraphs>
  <Slides>18</Slides>
  <Notes>17</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18</vt:i4>
      </vt:variant>
    </vt:vector>
  </HeadingPairs>
  <TitlesOfParts>
    <vt:vector size="27" baseType="lpstr">
      <vt:lpstr>Arial</vt:lpstr>
      <vt:lpstr>Arial Narrow</vt:lpstr>
      <vt:lpstr>Calibri</vt:lpstr>
      <vt:lpstr>Verdana Ref</vt:lpstr>
      <vt:lpstr>Wingdings</vt:lpstr>
      <vt:lpstr>Office Theme</vt:lpstr>
      <vt:lpstr>1_Office Theme</vt:lpstr>
      <vt:lpstr>2_Office Theme</vt:lpstr>
      <vt:lpstr>3_Office Theme</vt:lpstr>
      <vt:lpstr>Control Risks</vt:lpstr>
      <vt:lpstr>What is MEC of Risks? - 1/5</vt:lpstr>
      <vt:lpstr>What is MEC of Risks? - 2/5</vt:lpstr>
      <vt:lpstr>What is MEC of Risks? - 3/5</vt:lpstr>
      <vt:lpstr>What is MEC of Risks? - 4/5</vt:lpstr>
      <vt:lpstr>What is MEC of Risks? - 5/5</vt:lpstr>
      <vt:lpstr>Processes in the Risk Knowledge Area</vt:lpstr>
      <vt:lpstr>Control Risks Inputs &amp; Outputs</vt:lpstr>
      <vt:lpstr> WPD → WPI → WPR Flow Path Complete Model</vt:lpstr>
      <vt:lpstr>Monitor &amp; Control Risks Inputs </vt:lpstr>
      <vt:lpstr>Monitor &amp; Control Risks Outputs … 1/2</vt:lpstr>
      <vt:lpstr>Monitor &amp; Control Risks Outputs … 2/2</vt:lpstr>
      <vt:lpstr>Monitor &amp; Control Risks – Tools &amp; Techniques … 1/2</vt:lpstr>
      <vt:lpstr>Monitor &amp; Control Risks – Tools &amp; Techniques … 2/2</vt:lpstr>
      <vt:lpstr>Monitoring &amp; Control Actions in Execution Phase – 1/3</vt:lpstr>
      <vt:lpstr>Monitoring &amp; Control Actions in Execution Phase – 2/3</vt:lpstr>
      <vt:lpstr>Monitoring &amp; Control Actions in Execution Phase – 3/3</vt:lpstr>
      <vt:lpstr>Monitoring &amp; Control Actions in terms of KU &amp; UU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 HEC Ranking</dc:title>
  <dc:creator>Pro-Rector</dc:creator>
  <cp:lastModifiedBy>AAA</cp:lastModifiedBy>
  <cp:revision>1132</cp:revision>
  <cp:lastPrinted>2016-11-18T06:24:22Z</cp:lastPrinted>
  <dcterms:created xsi:type="dcterms:W3CDTF">2006-08-16T00:00:00Z</dcterms:created>
  <dcterms:modified xsi:type="dcterms:W3CDTF">2016-11-18T17:54:16Z</dcterms:modified>
</cp:coreProperties>
</file>